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8" r:id="rId1"/>
  </p:sldMasterIdLst>
  <p:notesMasterIdLst>
    <p:notesMasterId r:id="rId47"/>
  </p:notesMasterIdLst>
  <p:sldIdLst>
    <p:sldId id="257" r:id="rId2"/>
    <p:sldId id="258" r:id="rId3"/>
    <p:sldId id="268" r:id="rId4"/>
    <p:sldId id="269" r:id="rId5"/>
    <p:sldId id="299" r:id="rId6"/>
    <p:sldId id="301" r:id="rId7"/>
    <p:sldId id="348" r:id="rId8"/>
    <p:sldId id="350" r:id="rId9"/>
    <p:sldId id="351" r:id="rId10"/>
    <p:sldId id="271" r:id="rId11"/>
    <p:sldId id="267" r:id="rId12"/>
    <p:sldId id="300" r:id="rId13"/>
    <p:sldId id="344" r:id="rId14"/>
    <p:sldId id="346" r:id="rId15"/>
    <p:sldId id="345" r:id="rId16"/>
    <p:sldId id="347" r:id="rId17"/>
    <p:sldId id="341" r:id="rId18"/>
    <p:sldId id="343" r:id="rId19"/>
    <p:sldId id="342" r:id="rId20"/>
    <p:sldId id="259" r:id="rId21"/>
    <p:sldId id="302" r:id="rId22"/>
    <p:sldId id="304" r:id="rId23"/>
    <p:sldId id="306" r:id="rId24"/>
    <p:sldId id="307" r:id="rId25"/>
    <p:sldId id="310" r:id="rId26"/>
    <p:sldId id="309" r:id="rId27"/>
    <p:sldId id="308" r:id="rId28"/>
    <p:sldId id="260" r:id="rId29"/>
    <p:sldId id="311" r:id="rId30"/>
    <p:sldId id="312" r:id="rId31"/>
    <p:sldId id="313" r:id="rId32"/>
    <p:sldId id="314" r:id="rId33"/>
    <p:sldId id="315" r:id="rId34"/>
    <p:sldId id="262" r:id="rId35"/>
    <p:sldId id="332" r:id="rId36"/>
    <p:sldId id="333" r:id="rId37"/>
    <p:sldId id="335" r:id="rId38"/>
    <p:sldId id="278" r:id="rId39"/>
    <p:sldId id="279" r:id="rId40"/>
    <p:sldId id="263" r:id="rId41"/>
    <p:sldId id="336" r:id="rId42"/>
    <p:sldId id="266" r:id="rId43"/>
    <p:sldId id="337" r:id="rId44"/>
    <p:sldId id="338" r:id="rId45"/>
    <p:sldId id="339" r:id="rId46"/>
  </p:sldIdLst>
  <p:sldSz cx="12192000" cy="6858000"/>
  <p:notesSz cx="6858000" cy="9144000"/>
  <p:embeddedFontLst>
    <p:embeddedFont>
      <p:font typeface="Consolas" panose="020B0609020204030204" pitchFamily="49" charset="0"/>
      <p:regular r:id="rId48"/>
      <p:bold r:id="rId49"/>
      <p:italic r:id="rId50"/>
      <p:boldItalic r:id="rId51"/>
    </p:embeddedFont>
    <p:embeddedFont>
      <p:font typeface="等线" panose="02010600030101010101" pitchFamily="2" charset="-122"/>
      <p:regular r:id="rId52"/>
      <p:bold r:id="rId53"/>
    </p:embeddedFont>
    <p:embeddedFont>
      <p:font typeface="思源黑体 CN" panose="020B0500000000000000" pitchFamily="34" charset="-122"/>
      <p:regular r:id="rId54"/>
      <p:bold r:id="rId55"/>
    </p:embeddedFont>
    <p:embeddedFont>
      <p:font typeface="思源黑体 CN Medium" panose="020B0600000000000000" pitchFamily="34" charset="-122"/>
      <p:regular r:id="rId56"/>
    </p:embeddedFont>
    <p:embeddedFont>
      <p:font typeface="思源黑体 CN Normal" panose="020B0400000000000000" pitchFamily="34" charset="-122"/>
      <p:regular r:id="rId5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R6IOB0s4T49app73NDC1Ng==" hashData="xbexB+xH7Y0APiDj5SOAzL/ehZdCUupfIrSYdyv8id7A/h6LzqUfpKHQleBALoRJXT+kq0PNyYZieswFHcyJYA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6212"/>
    <a:srgbClr val="C14907"/>
    <a:srgbClr val="FA98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68" autoAdjust="0"/>
    <p:restoredTop sz="94643" autoAdjust="0"/>
  </p:normalViewPr>
  <p:slideViewPr>
    <p:cSldViewPr snapToGrid="0">
      <p:cViewPr varScale="1">
        <p:scale>
          <a:sx n="165" d="100"/>
          <a:sy n="165" d="100"/>
        </p:scale>
        <p:origin x="808" y="1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AA8AC8-F389-48D3-88A8-08111E558BFD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F16BE6-9D43-4900-8C86-759B89D85C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912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explain select * from student force index (primary) where province='</a:t>
            </a:r>
            <a:r>
              <a:rPr kumimoji="1" lang="zh-CN" altLang="en-US" dirty="0"/>
              <a:t>北京</a:t>
            </a:r>
            <a:r>
              <a:rPr kumimoji="1" lang="en-US" altLang="zh-CN" dirty="0"/>
              <a:t>' and id&gt;10000;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67C49-0E4A-9C47-8DF0-17B00DFB27B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问题答案：是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F16BE6-9D43-4900-8C86-759B89D85C4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492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老版本中创建索引使用</a:t>
            </a:r>
            <a:r>
              <a:rPr lang="en-US" altLang="zh-CN" dirty="0" err="1"/>
              <a:t>ensureIndex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F16BE6-9D43-4900-8C86-759B89D85C4E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668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73647"/>
            <a:ext cx="9144000" cy="2387600"/>
          </a:xfrm>
        </p:spPr>
        <p:txBody>
          <a:bodyPr anchor="b"/>
          <a:lstStyle>
            <a:lvl1pPr algn="ctr">
              <a:defRPr sz="60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5143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98779"/>
            <a:ext cx="9144000" cy="860441"/>
          </a:xfrm>
        </p:spPr>
        <p:txBody>
          <a:bodyPr anchor="b">
            <a:normAutofit/>
          </a:bodyPr>
          <a:lstStyle>
            <a:lvl1pPr algn="ctr">
              <a:defRPr sz="48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3636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518091-1783-52F3-D8BA-FC649F73A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9D6E57-020E-1210-48C8-FAD456F81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6388039-ED9C-7C99-F0E6-E416F9D06C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7C36D00-EB65-D372-28EE-C1CD7ED62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15785506-B09E-2073-2619-A9DBACC84FA7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D289F9D6-C432-E889-361F-53CB3178B87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652AB069-225C-4A2B-8B0F-F94636CB7999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853C948F-669E-B7C2-9883-C18CE3BD0A0A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E5AC52C-A34F-1DB4-CD2A-A3BC4CE55E36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086FED2-D09F-B846-C125-81C16EEA8FB4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2820D98-10BD-816A-9B6A-3259FA0932B4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2E8289E-4787-A61F-CD2E-DF7C77F3512A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198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37EC32-CC15-6574-40DB-9885207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FC1086-79F9-7DC1-C040-B4B271C603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47C680-8452-BD8D-1325-A0FCE9D828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43E6B7C-DC79-8B52-3C5C-EAE7704686E9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A320848-9472-F76D-3E36-2D1492F47DFA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BAFBFD1-A55F-BF96-502F-537FA341D921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038076D-7FBD-4D4E-76C3-18FE405C88D2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0C75327B-6780-00F4-D93F-1249E6978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200845A-8741-F371-6C19-8807E381F9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1AAF5A19-FA83-04F7-8E33-3CCB161AA5F9}"/>
              </a:ext>
            </a:extLst>
          </p:cNvPr>
          <p:cNvGrpSpPr/>
          <p:nvPr userDrawn="1"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08B69A81-A66B-6653-8748-654DDAB7824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平行四边形 6">
              <a:extLst>
                <a:ext uri="{FF2B5EF4-FFF2-40B4-BE49-F238E27FC236}">
                  <a16:creationId xmlns:a16="http://schemas.microsoft.com/office/drawing/2014/main" id="{F21EF08F-4A26-E31F-FB4D-9A7724ECF746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23E379D3-65CB-764E-6656-37400A8565B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85419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B26F46-9922-0C27-BC78-89582562A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1E2A77-D311-DE1C-69F9-CA44B365C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73640"/>
          </a:xfrm>
        </p:spPr>
        <p:txBody>
          <a:bodyPr anchor="b"/>
          <a:lstStyle>
            <a:lvl1pPr marL="0" indent="0" algn="l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B6ADCB-A52A-DA3B-073B-A72AEA48E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786"/>
            <a:ext cx="5157787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A841DDB-A922-7C1B-4BC9-9194A2CB4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68623"/>
          </a:xfrm>
        </p:spPr>
        <p:txBody>
          <a:bodyPr anchor="b"/>
          <a:lstStyle>
            <a:lvl1pPr marL="0" indent="0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0A1F90-3094-574C-DB06-F52A99B77D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786"/>
            <a:ext cx="5183188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9802193-5D10-1B39-8FC5-4D4C17251D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D4475A3A-2816-57D8-F45C-3166EFED0DED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D91A367-5437-D7BA-1712-9CBCFC3AC12B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65CB734-285D-6D2E-D531-A4898FC4E249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4CDBF54-439C-B3C4-CE23-C6E80648AFE8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94EA0E3B-E87D-6B82-E3C9-77435CF16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617D86BF-8E57-73B0-52DF-9BC0149413E6}"/>
              </a:ext>
            </a:extLst>
          </p:cNvPr>
          <p:cNvGrpSpPr/>
          <p:nvPr userDrawn="1"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平行四边形 7">
              <a:extLst>
                <a:ext uri="{FF2B5EF4-FFF2-40B4-BE49-F238E27FC236}">
                  <a16:creationId xmlns:a16="http://schemas.microsoft.com/office/drawing/2014/main" id="{BEBF7377-7091-88C4-30FC-10C617F6FCAC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AD13BA30-F5BE-6A51-A97D-14F70C48694A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D1239C0E-7267-114C-E924-06F32F01791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46740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DD87A4-43E8-158A-C0B7-A12F7D3070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6C6F20D2-F3B2-118B-5FD1-7ED03CFE58EF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5C0A208-C122-4BED-739D-72DE64E6D2E9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01E5503-1DCA-62C5-0181-A71E0362E10C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6659DF-8A56-5F7B-B0DF-C5078C077393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CD0A3455-1B99-EB33-253F-AEA8FAFA61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16526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CAB850B-7E1C-FE24-62F4-2877D0E74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CCE7DD-210F-14CA-5982-DAE44EDCA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414812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76212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zhuanlan.zhihu.com/p/424695673" TargetMode="Externa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zhuanlan.zhihu.com/p/411313885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CC2A26-0BA0-859D-1E7C-95AD06F4B1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1323"/>
            <a:ext cx="9144000" cy="1055353"/>
          </a:xfrm>
        </p:spPr>
        <p:txBody>
          <a:bodyPr/>
          <a:lstStyle/>
          <a:p>
            <a:r>
              <a:rPr lang="zh-CN" altLang="en-US" dirty="0"/>
              <a:t>数据库</a:t>
            </a:r>
          </a:p>
        </p:txBody>
      </p:sp>
    </p:spTree>
    <p:extLst>
      <p:ext uri="{BB962C8B-B14F-4D97-AF65-F5344CB8AC3E}">
        <p14:creationId xmlns:p14="http://schemas.microsoft.com/office/powerpoint/2010/main" val="1107094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索引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CN" dirty="0"/>
              <a:t>MySQL</a:t>
            </a:r>
            <a:r>
              <a:rPr kumimoji="1" lang="zh-CN" altLang="en-US" dirty="0"/>
              <a:t>索引默认使用</a:t>
            </a:r>
            <a:r>
              <a:rPr kumimoji="1" lang="en-US" altLang="zh-CN" dirty="0"/>
              <a:t>B+</a:t>
            </a:r>
            <a:r>
              <a:rPr kumimoji="1" lang="zh-CN" altLang="en-US" dirty="0"/>
              <a:t>树</a:t>
            </a:r>
            <a:endParaRPr kumimoji="1" lang="en-US" altLang="zh-CN" dirty="0"/>
          </a:p>
          <a:p>
            <a:pPr>
              <a:lnSpc>
                <a:spcPct val="100000"/>
              </a:lnSpc>
            </a:pPr>
            <a:r>
              <a:rPr kumimoji="1" lang="zh-CN" altLang="en-US" dirty="0"/>
              <a:t>主键默认会加索引。按主键构建的</a:t>
            </a:r>
            <a:r>
              <a:rPr kumimoji="1" lang="en-US" altLang="zh-CN" dirty="0"/>
              <a:t>B+</a:t>
            </a:r>
            <a:r>
              <a:rPr kumimoji="1" lang="zh-CN" altLang="en-US" dirty="0"/>
              <a:t>树里包含所有列的数据，而普通索引的</a:t>
            </a:r>
            <a:r>
              <a:rPr kumimoji="1" lang="en-US" altLang="zh-CN" dirty="0"/>
              <a:t>B+</a:t>
            </a:r>
            <a:r>
              <a:rPr kumimoji="1" lang="zh-CN" altLang="en-US" dirty="0"/>
              <a:t>树里只存储了主键，还需要再查一次主键对应的</a:t>
            </a:r>
            <a:r>
              <a:rPr kumimoji="1" lang="en-US" altLang="zh-CN" dirty="0"/>
              <a:t>B+</a:t>
            </a:r>
            <a:r>
              <a:rPr kumimoji="1" lang="zh-CN" altLang="en-US" dirty="0"/>
              <a:t>树（回表）</a:t>
            </a:r>
            <a:endParaRPr kumimoji="1" lang="en-US" altLang="zh-CN" dirty="0"/>
          </a:p>
          <a:p>
            <a:pPr>
              <a:lnSpc>
                <a:spcPct val="100000"/>
              </a:lnSpc>
            </a:pPr>
            <a:r>
              <a:rPr kumimoji="1" lang="zh-CN" altLang="en-US" dirty="0"/>
              <a:t>联合索引的前缀同样具有索引的效果</a:t>
            </a:r>
            <a:endParaRPr kumimoji="1" lang="en-US" altLang="zh-CN" dirty="0"/>
          </a:p>
          <a:p>
            <a:pPr>
              <a:lnSpc>
                <a:spcPct val="100000"/>
              </a:lnSpc>
            </a:pPr>
            <a:r>
              <a:rPr kumimoji="1" lang="en-US" altLang="zh-CN" dirty="0" err="1"/>
              <a:t>sql</a:t>
            </a:r>
            <a:r>
              <a:rPr kumimoji="1" lang="zh-CN" altLang="en-US" dirty="0"/>
              <a:t>语句前加</a:t>
            </a:r>
            <a:r>
              <a:rPr kumimoji="1" lang="en-US" altLang="zh-CN" dirty="0"/>
              <a:t>explain</a:t>
            </a:r>
            <a:r>
              <a:rPr kumimoji="1" lang="zh-CN" altLang="en-US" dirty="0"/>
              <a:t>可以查看索引使用情况</a:t>
            </a:r>
            <a:endParaRPr kumimoji="1" lang="en-US" altLang="zh-CN" dirty="0"/>
          </a:p>
          <a:p>
            <a:pPr>
              <a:lnSpc>
                <a:spcPct val="100000"/>
              </a:lnSpc>
            </a:pPr>
            <a:r>
              <a:rPr kumimoji="1" lang="zh-CN" altLang="en-US" dirty="0"/>
              <a:t>如果</a:t>
            </a:r>
            <a:r>
              <a:rPr kumimoji="1" lang="en-US" altLang="zh-CN" dirty="0"/>
              <a:t>MySQL</a:t>
            </a:r>
            <a:r>
              <a:rPr kumimoji="1" lang="zh-CN" altLang="en-US" dirty="0"/>
              <a:t>没有选择最优的索引方案，可以在</a:t>
            </a:r>
            <a:r>
              <a:rPr kumimoji="1" lang="en-US" altLang="zh-CN" dirty="0"/>
              <a:t>where</a:t>
            </a:r>
            <a:r>
              <a:rPr kumimoji="1" lang="zh-CN" altLang="en-US" dirty="0"/>
              <a:t>前</a:t>
            </a:r>
            <a:r>
              <a:rPr kumimoji="1" lang="en-US" altLang="zh-CN" dirty="0"/>
              <a:t>force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index</a:t>
            </a:r>
            <a:r>
              <a:rPr kumimoji="1" lang="zh-CN" altLang="en-US" dirty="0"/>
              <a:t> 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index_name</a:t>
            </a:r>
            <a:r>
              <a:rPr kumimoji="1" lang="en-US" altLang="zh-CN" dirty="0"/>
              <a:t>)</a:t>
            </a:r>
          </a:p>
        </p:txBody>
      </p:sp>
      <p:sp>
        <p:nvSpPr>
          <p:cNvPr id="4" name="圆角矩形标注 3"/>
          <p:cNvSpPr/>
          <p:nvPr/>
        </p:nvSpPr>
        <p:spPr>
          <a:xfrm>
            <a:off x="5812017" y="1772633"/>
            <a:ext cx="3569977" cy="459161"/>
          </a:xfrm>
          <a:prstGeom prst="wedgeRoundRectCallout">
            <a:avLst>
              <a:gd name="adj1" fmla="val -64009"/>
              <a:gd name="adj2" fmla="val 15475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 spc="13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why not </a:t>
            </a:r>
            <a:r>
              <a:rPr kumimoji="1" lang="en-US" altLang="zh-CN" sz="2400" spc="130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hashtable</a:t>
            </a:r>
            <a:r>
              <a:rPr kumimoji="1" lang="en-US" altLang="zh-CN" sz="2400" spc="13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?</a:t>
            </a:r>
            <a:endParaRPr kumimoji="1" lang="zh-CN" altLang="en-US" sz="2400" spc="13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422D2B-D75E-714C-667D-B0F714893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覆盖索引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D6732BE-C989-CCFC-9A19-80BA5F1FE6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8321959"/>
              </p:ext>
            </p:extLst>
          </p:nvPr>
        </p:nvGraphicFramePr>
        <p:xfrm>
          <a:off x="2533445" y="1557346"/>
          <a:ext cx="360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91339977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1379133"/>
                  </a:ext>
                </a:extLst>
              </a:tr>
            </a:tbl>
          </a:graphicData>
        </a:graphic>
      </p:graphicFrame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643ADC1B-B343-34EF-ED48-6CA95CBD37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338106"/>
              </p:ext>
            </p:extLst>
          </p:nvPr>
        </p:nvGraphicFramePr>
        <p:xfrm>
          <a:off x="1106129" y="2786380"/>
          <a:ext cx="1161845" cy="1285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1845">
                  <a:extLst>
                    <a:ext uri="{9D8B030D-6E8A-4147-A177-3AD203B41FA5}">
                      <a16:colId xmlns:a16="http://schemas.microsoft.com/office/drawing/2014/main" val="32015681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Id=3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313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Name</a:t>
                      </a:r>
                    </a:p>
                    <a:p>
                      <a:pPr algn="ctr"/>
                      <a:r>
                        <a:rPr lang="en-US" altLang="zh-CN" dirty="0"/>
                        <a:t>Province</a:t>
                      </a:r>
                    </a:p>
                    <a:p>
                      <a:pPr algn="ctr"/>
                      <a:r>
                        <a:rPr lang="en-US" altLang="zh-CN" dirty="0"/>
                        <a:t>City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171982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D75967D-EC22-4866-442D-621DCB47F3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040626"/>
              </p:ext>
            </p:extLst>
          </p:nvPr>
        </p:nvGraphicFramePr>
        <p:xfrm>
          <a:off x="2627974" y="2786380"/>
          <a:ext cx="2143434" cy="1285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1717">
                  <a:extLst>
                    <a:ext uri="{9D8B030D-6E8A-4147-A177-3AD203B41FA5}">
                      <a16:colId xmlns:a16="http://schemas.microsoft.com/office/drawing/2014/main" val="3201568109"/>
                    </a:ext>
                  </a:extLst>
                </a:gridCol>
                <a:gridCol w="1071717">
                  <a:extLst>
                    <a:ext uri="{9D8B030D-6E8A-4147-A177-3AD203B41FA5}">
                      <a16:colId xmlns:a16="http://schemas.microsoft.com/office/drawing/2014/main" val="1591982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Id=5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Id=6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313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Name</a:t>
                      </a:r>
                    </a:p>
                    <a:p>
                      <a:pPr algn="ctr"/>
                      <a:r>
                        <a:rPr lang="en-US" altLang="zh-CN" dirty="0"/>
                        <a:t>Province</a:t>
                      </a:r>
                    </a:p>
                    <a:p>
                      <a:pPr algn="ctr"/>
                      <a:r>
                        <a:rPr lang="en-US" altLang="zh-CN" dirty="0"/>
                        <a:t>City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Name</a:t>
                      </a:r>
                    </a:p>
                    <a:p>
                      <a:pPr algn="ctr"/>
                      <a:r>
                        <a:rPr lang="en-US" altLang="zh-CN" dirty="0"/>
                        <a:t>Province</a:t>
                      </a:r>
                    </a:p>
                    <a:p>
                      <a:pPr algn="ctr"/>
                      <a:r>
                        <a:rPr lang="en-US" altLang="zh-CN" dirty="0"/>
                        <a:t>City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171982"/>
                  </a:ext>
                </a:extLst>
              </a:tr>
            </a:tbl>
          </a:graphicData>
        </a:graphic>
      </p:graphicFrame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06D0790-89D2-A62A-9409-7815A949D7E5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1687051" y="1923106"/>
            <a:ext cx="1026394" cy="8632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408F029-A586-1D1C-7CE1-B3B858B613F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2713445" y="1923106"/>
            <a:ext cx="986246" cy="8632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2" name="表格 4">
            <a:extLst>
              <a:ext uri="{FF2B5EF4-FFF2-40B4-BE49-F238E27FC236}">
                <a16:creationId xmlns:a16="http://schemas.microsoft.com/office/drawing/2014/main" id="{97F94A62-91D5-4A61-4C68-3F98FDF4D5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4272"/>
              </p:ext>
            </p:extLst>
          </p:nvPr>
        </p:nvGraphicFramePr>
        <p:xfrm>
          <a:off x="8266987" y="1557346"/>
          <a:ext cx="360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91339977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r>
                        <a:rPr lang="zh-CN" altLang="en-US" dirty="0"/>
                        <a:t>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1379133"/>
                  </a:ext>
                </a:extLst>
              </a:tr>
            </a:tbl>
          </a:graphicData>
        </a:graphic>
      </p:graphicFrame>
      <p:graphicFrame>
        <p:nvGraphicFramePr>
          <p:cNvPr id="13" name="表格 5">
            <a:extLst>
              <a:ext uri="{FF2B5EF4-FFF2-40B4-BE49-F238E27FC236}">
                <a16:creationId xmlns:a16="http://schemas.microsoft.com/office/drawing/2014/main" id="{12372F98-3A9B-AF6F-C614-536C876954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049646"/>
              </p:ext>
            </p:extLst>
          </p:nvPr>
        </p:nvGraphicFramePr>
        <p:xfrm>
          <a:off x="6420466" y="2786380"/>
          <a:ext cx="158105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1050">
                  <a:extLst>
                    <a:ext uri="{9D8B030D-6E8A-4147-A177-3AD203B41FA5}">
                      <a16:colId xmlns:a16="http://schemas.microsoft.com/office/drawing/2014/main" val="32015681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Name=</a:t>
                      </a:r>
                      <a:r>
                        <a:rPr lang="zh-CN" altLang="en-US" b="1" dirty="0"/>
                        <a:t>李四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313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Id=4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171982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23383FC4-9F97-DB26-588E-8326B5D3BC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9662480"/>
              </p:ext>
            </p:extLst>
          </p:nvPr>
        </p:nvGraphicFramePr>
        <p:xfrm>
          <a:off x="8361514" y="2786380"/>
          <a:ext cx="3142228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71114">
                  <a:extLst>
                    <a:ext uri="{9D8B030D-6E8A-4147-A177-3AD203B41FA5}">
                      <a16:colId xmlns:a16="http://schemas.microsoft.com/office/drawing/2014/main" val="3201568109"/>
                    </a:ext>
                  </a:extLst>
                </a:gridCol>
                <a:gridCol w="1571114">
                  <a:extLst>
                    <a:ext uri="{9D8B030D-6E8A-4147-A177-3AD203B41FA5}">
                      <a16:colId xmlns:a16="http://schemas.microsoft.com/office/drawing/2014/main" val="1591982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Name=</a:t>
                      </a:r>
                      <a:r>
                        <a:rPr lang="zh-CN" altLang="en-US" b="1" dirty="0"/>
                        <a:t>张三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Name=</a:t>
                      </a:r>
                      <a:r>
                        <a:rPr lang="zh-CN" altLang="en-US" b="1" dirty="0"/>
                        <a:t>赵六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313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Id=6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Id=3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171982"/>
                  </a:ext>
                </a:extLst>
              </a:tr>
            </a:tbl>
          </a:graphicData>
        </a:graphic>
      </p:graphicFrame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6287F612-3047-86A8-6326-D06E356FE843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flipH="1">
            <a:off x="7210991" y="1923106"/>
            <a:ext cx="1235996" cy="8632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5EC2B992-4733-1B10-CF75-4CEBB9D78B93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>
            <a:off x="8446987" y="1923106"/>
            <a:ext cx="1485641" cy="8632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22" name="表格 4">
            <a:extLst>
              <a:ext uri="{FF2B5EF4-FFF2-40B4-BE49-F238E27FC236}">
                <a16:creationId xmlns:a16="http://schemas.microsoft.com/office/drawing/2014/main" id="{F09AD076-A1B7-35E0-91EF-CCF432239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115660"/>
              </p:ext>
            </p:extLst>
          </p:nvPr>
        </p:nvGraphicFramePr>
        <p:xfrm>
          <a:off x="8635694" y="4078447"/>
          <a:ext cx="360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91339977"/>
                    </a:ext>
                  </a:extLst>
                </a:gridCol>
              </a:tblGrid>
              <a:tr h="358933">
                <a:tc>
                  <a:txBody>
                    <a:bodyPr/>
                    <a:lstStyle/>
                    <a:p>
                      <a:r>
                        <a:rPr lang="zh-CN" altLang="en-US" dirty="0"/>
                        <a:t>河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1379133"/>
                  </a:ext>
                </a:extLst>
              </a:tr>
            </a:tbl>
          </a:graphicData>
        </a:graphic>
      </p:graphicFrame>
      <p:graphicFrame>
        <p:nvGraphicFramePr>
          <p:cNvPr id="23" name="表格 5">
            <a:extLst>
              <a:ext uri="{FF2B5EF4-FFF2-40B4-BE49-F238E27FC236}">
                <a16:creationId xmlns:a16="http://schemas.microsoft.com/office/drawing/2014/main" id="{9860CBBC-532D-CEE3-9871-98478E512C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4584674"/>
              </p:ext>
            </p:extLst>
          </p:nvPr>
        </p:nvGraphicFramePr>
        <p:xfrm>
          <a:off x="9598320" y="5300654"/>
          <a:ext cx="1905422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5422">
                  <a:extLst>
                    <a:ext uri="{9D8B030D-6E8A-4147-A177-3AD203B41FA5}">
                      <a16:colId xmlns:a16="http://schemas.microsoft.com/office/drawing/2014/main" val="32015681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(</a:t>
                      </a:r>
                      <a:r>
                        <a:rPr lang="zh-CN" altLang="en-US" b="1" dirty="0"/>
                        <a:t>山东</a:t>
                      </a:r>
                      <a:r>
                        <a:rPr lang="en-US" altLang="zh-CN" b="1" dirty="0"/>
                        <a:t>,</a:t>
                      </a:r>
                      <a:r>
                        <a:rPr lang="zh-CN" altLang="en-US" b="1" dirty="0"/>
                        <a:t>青岛</a:t>
                      </a:r>
                      <a:r>
                        <a:rPr lang="en-US" altLang="zh-CN" b="1" dirty="0"/>
                        <a:t>)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313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Id=3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171982"/>
                  </a:ext>
                </a:extLst>
              </a:tr>
            </a:tbl>
          </a:graphicData>
        </a:graphic>
      </p:graphicFrame>
      <p:graphicFrame>
        <p:nvGraphicFramePr>
          <p:cNvPr id="24" name="表格 23">
            <a:extLst>
              <a:ext uri="{FF2B5EF4-FFF2-40B4-BE49-F238E27FC236}">
                <a16:creationId xmlns:a16="http://schemas.microsoft.com/office/drawing/2014/main" id="{0B1B5100-1EDA-BAFD-266F-C45453DD02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503241"/>
              </p:ext>
            </p:extLst>
          </p:nvPr>
        </p:nvGraphicFramePr>
        <p:xfrm>
          <a:off x="5538019" y="5300654"/>
          <a:ext cx="3697754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8877">
                  <a:extLst>
                    <a:ext uri="{9D8B030D-6E8A-4147-A177-3AD203B41FA5}">
                      <a16:colId xmlns:a16="http://schemas.microsoft.com/office/drawing/2014/main" val="3201568109"/>
                    </a:ext>
                  </a:extLst>
                </a:gridCol>
                <a:gridCol w="1848877">
                  <a:extLst>
                    <a:ext uri="{9D8B030D-6E8A-4147-A177-3AD203B41FA5}">
                      <a16:colId xmlns:a16="http://schemas.microsoft.com/office/drawing/2014/main" val="1591982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(</a:t>
                      </a:r>
                      <a:r>
                        <a:rPr lang="zh-CN" altLang="en-US" b="1" dirty="0"/>
                        <a:t>河南</a:t>
                      </a:r>
                      <a:r>
                        <a:rPr lang="en-US" altLang="zh-CN" b="1" dirty="0"/>
                        <a:t>,</a:t>
                      </a:r>
                      <a:r>
                        <a:rPr lang="zh-CN" altLang="en-US" b="1" dirty="0"/>
                        <a:t>郑州</a:t>
                      </a:r>
                      <a:r>
                        <a:rPr lang="en-US" altLang="zh-CN" b="1" dirty="0"/>
                        <a:t>)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(</a:t>
                      </a:r>
                      <a:r>
                        <a:rPr lang="zh-CN" altLang="en-US" b="1" dirty="0"/>
                        <a:t>河北</a:t>
                      </a:r>
                      <a:r>
                        <a:rPr lang="en-US" altLang="zh-CN" b="1" dirty="0"/>
                        <a:t>,</a:t>
                      </a:r>
                      <a:r>
                        <a:rPr lang="zh-CN" altLang="en-US" b="1" dirty="0"/>
                        <a:t>保定</a:t>
                      </a:r>
                      <a:r>
                        <a:rPr lang="en-US" altLang="zh-CN" b="1" dirty="0"/>
                        <a:t>)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313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Id=4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Id=6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171982"/>
                  </a:ext>
                </a:extLst>
              </a:tr>
            </a:tbl>
          </a:graphicData>
        </a:graphic>
      </p:graphicFrame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C846BC2-F1EF-E5AD-8B5B-82BF6765E584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>
            <a:off x="8815694" y="4444207"/>
            <a:ext cx="1735337" cy="8564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AFEA49E9-0B90-1FB6-84EA-52B54B92BF91}"/>
              </a:ext>
            </a:extLst>
          </p:cNvPr>
          <p:cNvCxnSpPr>
            <a:cxnSpLocks/>
            <a:stCxn id="22" idx="2"/>
            <a:endCxn id="24" idx="0"/>
          </p:cNvCxnSpPr>
          <p:nvPr/>
        </p:nvCxnSpPr>
        <p:spPr>
          <a:xfrm flipH="1">
            <a:off x="7386896" y="4444207"/>
            <a:ext cx="1428798" cy="8564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9B94ADF7-32DC-0AC4-23E3-18E2D05F36E0}"/>
              </a:ext>
            </a:extLst>
          </p:cNvPr>
          <p:cNvCxnSpPr/>
          <p:nvPr/>
        </p:nvCxnSpPr>
        <p:spPr>
          <a:xfrm>
            <a:off x="5171768" y="1360702"/>
            <a:ext cx="0" cy="4945626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357B6C16-44AF-5801-C609-3E135559C1FF}"/>
              </a:ext>
            </a:extLst>
          </p:cNvPr>
          <p:cNvSpPr txBox="1"/>
          <p:nvPr/>
        </p:nvSpPr>
        <p:spPr>
          <a:xfrm>
            <a:off x="5270591" y="1360702"/>
            <a:ext cx="553998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普通索引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DE1F4AFB-54D6-C483-42C1-942CF2CA22CC}"/>
              </a:ext>
            </a:extLst>
          </p:cNvPr>
          <p:cNvSpPr txBox="1"/>
          <p:nvPr/>
        </p:nvSpPr>
        <p:spPr>
          <a:xfrm>
            <a:off x="4552722" y="1360702"/>
            <a:ext cx="553998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主键索引</a:t>
            </a:r>
          </a:p>
        </p:txBody>
      </p:sp>
      <p:sp>
        <p:nvSpPr>
          <p:cNvPr id="39" name="卷形: 水平 38">
            <a:extLst>
              <a:ext uri="{FF2B5EF4-FFF2-40B4-BE49-F238E27FC236}">
                <a16:creationId xmlns:a16="http://schemas.microsoft.com/office/drawing/2014/main" id="{5B4A4439-C885-819B-35AB-54A83DE0E32D}"/>
              </a:ext>
            </a:extLst>
          </p:cNvPr>
          <p:cNvSpPr/>
          <p:nvPr/>
        </p:nvSpPr>
        <p:spPr>
          <a:xfrm>
            <a:off x="1106129" y="4444208"/>
            <a:ext cx="3885640" cy="1692006"/>
          </a:xfrm>
          <a:prstGeom prst="horizontalScroll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>
                <a:ea typeface="思源黑体 CN Normal" panose="020B0400000000000000" pitchFamily="34" charset="-122"/>
              </a:rPr>
              <a:t>PRIMARY KEY (`id`),</a:t>
            </a:r>
          </a:p>
          <a:p>
            <a:r>
              <a:rPr lang="en-US" altLang="zh-CN" dirty="0">
                <a:ea typeface="思源黑体 CN Normal" panose="020B0400000000000000" pitchFamily="34" charset="-122"/>
              </a:rPr>
              <a:t>KEY `</a:t>
            </a:r>
            <a:r>
              <a:rPr lang="en-US" altLang="zh-CN" dirty="0" err="1">
                <a:ea typeface="思源黑体 CN Normal" panose="020B0400000000000000" pitchFamily="34" charset="-122"/>
              </a:rPr>
              <a:t>idx_name</a:t>
            </a:r>
            <a:r>
              <a:rPr lang="en-US" altLang="zh-CN" dirty="0">
                <a:ea typeface="思源黑体 CN Normal" panose="020B0400000000000000" pitchFamily="34" charset="-122"/>
              </a:rPr>
              <a:t>` (`name`),</a:t>
            </a:r>
          </a:p>
          <a:p>
            <a:r>
              <a:rPr lang="en-US" altLang="zh-CN" dirty="0">
                <a:ea typeface="思源黑体 CN Normal" panose="020B0400000000000000" pitchFamily="34" charset="-122"/>
              </a:rPr>
              <a:t>KEY `</a:t>
            </a:r>
            <a:r>
              <a:rPr lang="en-US" altLang="zh-CN" dirty="0" err="1">
                <a:ea typeface="思源黑体 CN Normal" panose="020B0400000000000000" pitchFamily="34" charset="-122"/>
              </a:rPr>
              <a:t>idx_location</a:t>
            </a:r>
            <a:r>
              <a:rPr lang="en-US" altLang="zh-CN" dirty="0">
                <a:ea typeface="思源黑体 CN Normal" panose="020B0400000000000000" pitchFamily="34" charset="-122"/>
              </a:rPr>
              <a:t>` (`</a:t>
            </a:r>
            <a:r>
              <a:rPr lang="en-US" altLang="zh-CN" dirty="0" err="1">
                <a:ea typeface="思源黑体 CN Normal" panose="020B0400000000000000" pitchFamily="34" charset="-122"/>
              </a:rPr>
              <a:t>province`,`city</a:t>
            </a:r>
            <a:r>
              <a:rPr lang="en-US" altLang="zh-CN" dirty="0">
                <a:ea typeface="思源黑体 CN Normal" panose="020B0400000000000000" pitchFamily="34" charset="-122"/>
              </a:rPr>
              <a:t>`)</a:t>
            </a:r>
            <a:endParaRPr lang="zh-CN" altLang="en-US" dirty="0"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8989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9F2AC2-6DD6-6A67-6F4F-594B63409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覆盖索引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98F95A6-4FF9-9772-707E-BA9C01B0AB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6055" cy="2733828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C86374A-77C9-6263-9C68-C3D6F3493BAA}"/>
              </a:ext>
            </a:extLst>
          </p:cNvPr>
          <p:cNvSpPr txBox="1"/>
          <p:nvPr/>
        </p:nvSpPr>
        <p:spPr>
          <a:xfrm>
            <a:off x="838200" y="4571428"/>
            <a:ext cx="105155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第一个查询需要回表</a:t>
            </a:r>
            <a:endParaRPr lang="en-US" altLang="zh-CN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第二个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SQL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只需要查询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city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，且刚好命中了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(`</a:t>
            </a:r>
            <a:r>
              <a:rPr lang="en-US" altLang="zh-CN" sz="2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province`,`city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`)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这个联合索引，不需要回表，这就是覆盖索引（即命中非主键索引，且不需要回表）</a:t>
            </a:r>
            <a:endParaRPr lang="en-US" altLang="zh-CN" sz="2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覆盖索引在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Extra</a:t>
            </a:r>
            <a:r>
              <a:rPr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里会显示</a:t>
            </a:r>
            <a:r>
              <a:rPr lang="en-US" altLang="zh-CN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Using index</a:t>
            </a:r>
          </a:p>
        </p:txBody>
      </p:sp>
      <p:sp>
        <p:nvSpPr>
          <p:cNvPr id="7" name="思想气泡: 云 6">
            <a:extLst>
              <a:ext uri="{FF2B5EF4-FFF2-40B4-BE49-F238E27FC236}">
                <a16:creationId xmlns:a16="http://schemas.microsoft.com/office/drawing/2014/main" id="{06F4A75E-CC29-BDC5-61BF-1CBCCE983706}"/>
              </a:ext>
            </a:extLst>
          </p:cNvPr>
          <p:cNvSpPr/>
          <p:nvPr/>
        </p:nvSpPr>
        <p:spPr>
          <a:xfrm>
            <a:off x="4788310" y="365124"/>
            <a:ext cx="5810864" cy="1178651"/>
          </a:xfrm>
          <a:prstGeom prst="cloud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select name from student where name in (‘</a:t>
            </a:r>
            <a:r>
              <a:rPr lang="zh-CN" alt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张 三 </a:t>
            </a:r>
            <a:r>
              <a:rPr lang="en-US" altLang="zh-CN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’,‘</a:t>
            </a:r>
            <a:r>
              <a:rPr lang="zh-CN" alt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李 四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</a:t>
            </a:r>
            <a:r>
              <a:rPr lang="en-US" altLang="zh-CN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); </a:t>
            </a:r>
            <a:r>
              <a:rPr lang="zh-CN" alt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是</a:t>
            </a:r>
            <a:r>
              <a:rPr lang="zh-CN" altLang="en-US" sz="1800" dirty="0">
                <a:latin typeface="Arial" panose="020B0604020202020204" pitchFamily="34" charset="0"/>
                <a:ea typeface="思源黑体 CN Normal" panose="020B0400000000000000" pitchFamily="34" charset="-122"/>
                <a:cs typeface="Arial" panose="020B0604020202020204" pitchFamily="34" charset="0"/>
              </a:rPr>
              <a:t>覆盖索引吗？</a:t>
            </a:r>
            <a:endParaRPr lang="zh-CN" altLang="en-US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748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C4F138-72BC-32B9-5870-FD1875E43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SQL</a:t>
            </a:r>
            <a:r>
              <a:rPr lang="zh-CN" altLang="en-US" dirty="0"/>
              <a:t>注入攻击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8F0D5C-A819-0F39-8E56-6FC533C8E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sql</a:t>
            </a:r>
            <a:r>
              <a:rPr lang="en-US" altLang="zh-CN" dirty="0"/>
              <a:t> = "select </a:t>
            </a:r>
            <a:r>
              <a:rPr lang="en-US" altLang="zh-CN" dirty="0" err="1"/>
              <a:t>username,password</a:t>
            </a:r>
            <a:r>
              <a:rPr lang="en-US" altLang="zh-CN" dirty="0"/>
              <a:t> from user where username='" + username + "' and password='" + password + "'";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kumimoji="1" lang="zh-CN" altLang="en-US" dirty="0"/>
              <a:t>变量</a:t>
            </a:r>
            <a:r>
              <a:rPr kumimoji="1" lang="en-US" altLang="zh-CN" dirty="0"/>
              <a:t>username</a:t>
            </a:r>
            <a:r>
              <a:rPr kumimoji="1" lang="zh-CN" altLang="en-US" dirty="0"/>
              <a:t>和</a:t>
            </a:r>
            <a:r>
              <a:rPr kumimoji="1" lang="en-US" altLang="zh-CN" dirty="0"/>
              <a:t>password</a:t>
            </a:r>
            <a:r>
              <a:rPr kumimoji="1" lang="zh-CN" altLang="en-US" dirty="0"/>
              <a:t>从前端输入框获取，如果用户输入的</a:t>
            </a:r>
            <a:r>
              <a:rPr lang="en-US" altLang="zh-CN" dirty="0"/>
              <a:t>username</a:t>
            </a:r>
            <a:r>
              <a:rPr lang="zh-CN" altLang="en-US" dirty="0"/>
              <a:t>为</a:t>
            </a:r>
            <a:r>
              <a:rPr lang="en-US" altLang="zh-CN" dirty="0"/>
              <a:t>lily</a:t>
            </a:r>
            <a:r>
              <a:rPr lang="zh-CN" altLang="en-US" dirty="0"/>
              <a:t>，</a:t>
            </a:r>
            <a:r>
              <a:rPr lang="en-US" altLang="zh-CN" dirty="0"/>
              <a:t> password</a:t>
            </a:r>
            <a:r>
              <a:rPr lang="zh-CN" altLang="en-US" dirty="0"/>
              <a:t>为</a:t>
            </a:r>
            <a:r>
              <a:rPr lang="en-US" altLang="zh-CN" dirty="0" err="1"/>
              <a:t>aaa</a:t>
            </a:r>
            <a:r>
              <a:rPr lang="en-US" altLang="zh-CN" dirty="0"/>
              <a:t>' or '1'='1</a:t>
            </a:r>
          </a:p>
          <a:p>
            <a:r>
              <a:rPr kumimoji="1" lang="zh-CN" altLang="en-US" dirty="0"/>
              <a:t>则完整的</a:t>
            </a:r>
            <a:r>
              <a:rPr kumimoji="1" lang="en-US" altLang="zh-CN" dirty="0" err="1"/>
              <a:t>sql</a:t>
            </a:r>
            <a:r>
              <a:rPr kumimoji="1" lang="zh-CN" altLang="en-US" dirty="0"/>
              <a:t>为</a:t>
            </a:r>
            <a:r>
              <a:rPr lang="en-US" altLang="zh-CN" dirty="0"/>
              <a:t>select </a:t>
            </a:r>
            <a:r>
              <a:rPr lang="en-US" altLang="zh-CN" dirty="0" err="1"/>
              <a:t>username,password</a:t>
            </a:r>
            <a:r>
              <a:rPr lang="en-US" altLang="zh-CN" dirty="0"/>
              <a:t> from user where username='lily' and password='</a:t>
            </a:r>
            <a:r>
              <a:rPr lang="en-US" altLang="zh-CN" dirty="0" err="1"/>
              <a:t>aaa</a:t>
            </a:r>
            <a:r>
              <a:rPr lang="en-US" altLang="zh-CN" dirty="0"/>
              <a:t>' or '1'='1'</a:t>
            </a:r>
          </a:p>
          <a:p>
            <a:r>
              <a:rPr kumimoji="1" lang="zh-CN" altLang="en-US" dirty="0"/>
              <a:t>会返回表里的所有记录，如果记录数大于</a:t>
            </a:r>
            <a:r>
              <a:rPr kumimoji="1" lang="en-US" altLang="zh-CN" dirty="0"/>
              <a:t>0</a:t>
            </a:r>
            <a:r>
              <a:rPr kumimoji="1" lang="zh-CN" altLang="en-US" dirty="0"/>
              <a:t>就允许登录，则</a:t>
            </a:r>
            <a:r>
              <a:rPr kumimoji="1" lang="en-US" altLang="zh-CN" dirty="0"/>
              <a:t>lily</a:t>
            </a:r>
            <a:r>
              <a:rPr kumimoji="1" lang="zh-CN" altLang="en-US" dirty="0"/>
              <a:t>的账号被盗</a:t>
            </a:r>
          </a:p>
        </p:txBody>
      </p:sp>
    </p:spTree>
    <p:extLst>
      <p:ext uri="{BB962C8B-B14F-4D97-AF65-F5344CB8AC3E}">
        <p14:creationId xmlns:p14="http://schemas.microsoft.com/office/powerpoint/2010/main" val="4138646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A6D229-0174-0218-0E2C-948ED67DC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SQL</a:t>
            </a:r>
            <a:r>
              <a:rPr lang="zh-CN" altLang="en-US" dirty="0"/>
              <a:t>注入攻击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BA86D4-0748-0838-4740-DFC6314E6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sql</a:t>
            </a:r>
            <a:r>
              <a:rPr lang="en-US" altLang="zh-CN" dirty="0"/>
              <a:t>="insert into student (name) values ('"+username+" ') ";</a:t>
            </a:r>
          </a:p>
          <a:p>
            <a:r>
              <a:rPr kumimoji="1" lang="zh-CN" altLang="en-US" dirty="0"/>
              <a:t>变量</a:t>
            </a:r>
            <a:r>
              <a:rPr kumimoji="1" lang="en-US" altLang="zh-CN" dirty="0"/>
              <a:t>username</a:t>
            </a:r>
            <a:r>
              <a:rPr kumimoji="1" lang="zh-CN" altLang="en-US" dirty="0"/>
              <a:t>从前端输入框获取，如果用户输入的</a:t>
            </a:r>
            <a:r>
              <a:rPr lang="en-US" altLang="zh-CN" dirty="0"/>
              <a:t>username</a:t>
            </a:r>
            <a:r>
              <a:rPr lang="zh-CN" altLang="en-US" dirty="0"/>
              <a:t>为</a:t>
            </a:r>
            <a:r>
              <a:rPr lang="en-US" altLang="zh-CN" dirty="0"/>
              <a:t>lily'); drop table student;</a:t>
            </a:r>
            <a:r>
              <a:rPr lang="en-US" altLang="zh-CN" i="1" dirty="0"/>
              <a:t>--</a:t>
            </a:r>
          </a:p>
          <a:p>
            <a:r>
              <a:rPr kumimoji="1" lang="zh-CN" altLang="en-US" dirty="0"/>
              <a:t>完整</a:t>
            </a:r>
            <a:r>
              <a:rPr kumimoji="1" lang="en-US" altLang="zh-CN" dirty="0" err="1"/>
              <a:t>sql</a:t>
            </a:r>
            <a:r>
              <a:rPr kumimoji="1" lang="zh-CN" altLang="en-US" dirty="0"/>
              <a:t>为</a:t>
            </a:r>
            <a:r>
              <a:rPr lang="en-US" altLang="zh-CN" dirty="0"/>
              <a:t>insert into student (name) values ('lily'); drop table student;--')</a:t>
            </a:r>
          </a:p>
          <a:p>
            <a:r>
              <a:rPr kumimoji="1" lang="zh-CN" altLang="en-US" dirty="0"/>
              <a:t>通过注释符</a:t>
            </a:r>
            <a:r>
              <a:rPr kumimoji="1" lang="en-US" altLang="zh-CN" dirty="0"/>
              <a:t>--</a:t>
            </a:r>
            <a:r>
              <a:rPr kumimoji="1" lang="zh-CN" altLang="en-US" dirty="0"/>
              <a:t>屏蔽掉了末尾的</a:t>
            </a:r>
            <a:r>
              <a:rPr lang="en-US" altLang="zh-CN" dirty="0"/>
              <a:t>')</a:t>
            </a:r>
            <a:r>
              <a:rPr kumimoji="1" lang="zh-CN" altLang="en-US" dirty="0"/>
              <a:t>，删除了整个表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11685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D7E7A-E5B7-F7E1-8C85-ABE4A6FE8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SQL</a:t>
            </a:r>
            <a:r>
              <a:rPr lang="zh-CN" altLang="en-US" dirty="0"/>
              <a:t>注入攻击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A21CC8-DE8F-183D-CA71-6A4D708BB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zh-CN" altLang="en-US" dirty="0"/>
              <a:t>前端输入要加正则校验、长度限制</a:t>
            </a:r>
            <a:endParaRPr kumimoji="1" lang="en-US" altLang="zh-CN" dirty="0"/>
          </a:p>
          <a:p>
            <a:r>
              <a:rPr kumimoji="1" lang="zh-CN" altLang="en-US" dirty="0"/>
              <a:t>对特殊符号</a:t>
            </a:r>
            <a:r>
              <a:rPr kumimoji="1" lang="en-US" altLang="zh-CN" dirty="0"/>
              <a:t>(&lt;&gt;&amp;</a:t>
            </a:r>
            <a:r>
              <a:rPr kumimoji="1" lang="zh-CN" altLang="en-US" dirty="0"/>
              <a:t>*</a:t>
            </a:r>
            <a:r>
              <a:rPr kumimoji="1" lang="en-US" altLang="zh-CN" dirty="0"/>
              <a:t>;</a:t>
            </a:r>
            <a:r>
              <a:rPr lang="en-US" altLang="zh-CN" dirty="0"/>
              <a:t> '"</a:t>
            </a:r>
            <a:r>
              <a:rPr kumimoji="1" lang="zh-CN" altLang="en-US" dirty="0"/>
              <a:t>等</a:t>
            </a:r>
            <a:r>
              <a:rPr kumimoji="1" lang="en-US" altLang="zh-CN" dirty="0"/>
              <a:t>)</a:t>
            </a:r>
            <a:r>
              <a:rPr kumimoji="1" lang="zh-CN" altLang="en-US" dirty="0"/>
              <a:t>进行转义或编码转换，</a:t>
            </a:r>
            <a:r>
              <a:rPr lang="en-US" altLang="zh-CN" dirty="0"/>
              <a:t>Go</a:t>
            </a:r>
            <a:r>
              <a:rPr lang="zh-CN" altLang="en-US" dirty="0"/>
              <a:t>的</a:t>
            </a:r>
            <a:r>
              <a:rPr lang="en-US" altLang="zh-CN" dirty="0"/>
              <a:t>text/template</a:t>
            </a:r>
            <a:r>
              <a:rPr lang="zh-CN" altLang="en-US" dirty="0"/>
              <a:t> 包里面的</a:t>
            </a:r>
            <a:r>
              <a:rPr lang="en-US" altLang="zh-CN" dirty="0" err="1"/>
              <a:t>HTMLEscapeString</a:t>
            </a:r>
            <a:r>
              <a:rPr lang="zh-CN" altLang="en-US" dirty="0"/>
              <a:t>函数可以对字符串进行转义处理</a:t>
            </a:r>
            <a:endParaRPr lang="en-US" altLang="zh-CN" dirty="0"/>
          </a:p>
          <a:p>
            <a:r>
              <a:rPr kumimoji="1" lang="zh-CN" altLang="en-US" dirty="0"/>
              <a:t>不要将用户输入直接嵌入到</a:t>
            </a:r>
            <a:r>
              <a:rPr kumimoji="1" lang="en-US" altLang="zh-CN" dirty="0" err="1"/>
              <a:t>sql</a:t>
            </a:r>
            <a:r>
              <a:rPr kumimoji="1" lang="zh-CN" altLang="en-US" dirty="0"/>
              <a:t>语句中，而应该使用参数化查询接口，如</a:t>
            </a:r>
            <a:r>
              <a:rPr lang="en-US" altLang="zh-CN" dirty="0"/>
              <a:t>Prepare</a:t>
            </a:r>
            <a:r>
              <a:rPr lang="zh-CN" altLang="en-US" dirty="0"/>
              <a:t>、</a:t>
            </a:r>
            <a:r>
              <a:rPr lang="en-US" altLang="zh-CN" dirty="0"/>
              <a:t>Query</a:t>
            </a:r>
            <a:r>
              <a:rPr lang="zh-CN" altLang="en-US" dirty="0"/>
              <a:t>、</a:t>
            </a:r>
            <a:r>
              <a:rPr lang="en-US" altLang="zh-CN" dirty="0"/>
              <a:t>Exec(query string, </a:t>
            </a:r>
            <a:r>
              <a:rPr lang="en-US" altLang="zh-CN" dirty="0" err="1"/>
              <a:t>args</a:t>
            </a:r>
            <a:r>
              <a:rPr lang="en-US" altLang="zh-CN" dirty="0"/>
              <a:t> ...interface{})</a:t>
            </a:r>
          </a:p>
          <a:p>
            <a:r>
              <a:rPr lang="zh-CN" altLang="en-US" dirty="0"/>
              <a:t>使用专业的</a:t>
            </a:r>
            <a:r>
              <a:rPr lang="en-US" altLang="zh-CN" dirty="0"/>
              <a:t>SQL</a:t>
            </a:r>
            <a:r>
              <a:rPr lang="zh-CN" altLang="en-US" dirty="0"/>
              <a:t>注入检测工具进行检测，如</a:t>
            </a:r>
            <a:r>
              <a:rPr lang="en-US" altLang="zh-CN" dirty="0" err="1"/>
              <a:t>sqlmap</a:t>
            </a:r>
            <a:r>
              <a:rPr lang="zh-CN" altLang="en-US" dirty="0"/>
              <a:t>、</a:t>
            </a:r>
            <a:r>
              <a:rPr lang="en-US" altLang="zh-CN" dirty="0" err="1"/>
              <a:t>SQLninja</a:t>
            </a:r>
            <a:endParaRPr lang="en-US" altLang="zh-CN" dirty="0"/>
          </a:p>
          <a:p>
            <a:r>
              <a:rPr lang="zh-CN" altLang="en-US" dirty="0"/>
              <a:t>避免网站打印出</a:t>
            </a:r>
            <a:r>
              <a:rPr lang="en-US" altLang="zh-CN" dirty="0"/>
              <a:t>SQL</a:t>
            </a:r>
            <a:r>
              <a:rPr lang="zh-CN" altLang="en-US" dirty="0"/>
              <a:t>错误信息，以防止攻击者利用这些错误信息进行</a:t>
            </a:r>
            <a:r>
              <a:rPr lang="en-US" altLang="zh-CN" dirty="0"/>
              <a:t>SQL</a:t>
            </a:r>
            <a:r>
              <a:rPr lang="zh-CN" altLang="en-US" dirty="0"/>
              <a:t>注入</a:t>
            </a:r>
            <a:endParaRPr lang="en-US" altLang="zh-CN" dirty="0"/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没有任何一种方式能防住所有的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注入，以上方法要结合使用</a:t>
            </a:r>
          </a:p>
        </p:txBody>
      </p:sp>
    </p:spTree>
    <p:extLst>
      <p:ext uri="{BB962C8B-B14F-4D97-AF65-F5344CB8AC3E}">
        <p14:creationId xmlns:p14="http://schemas.microsoft.com/office/powerpoint/2010/main" val="218389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4AF878-0A11-A348-FF15-4AF6B12C4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Stmt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86F64A-7B0A-A19A-166F-4428C779D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定义一个</a:t>
            </a:r>
            <a:r>
              <a:rPr lang="en-US" altLang="zh-CN" dirty="0" err="1"/>
              <a:t>sql</a:t>
            </a:r>
            <a:r>
              <a:rPr lang="zh-CN" altLang="en-US" dirty="0"/>
              <a:t>模板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stmt</a:t>
            </a:r>
            <a:r>
              <a:rPr lang="en-US" altLang="zh-CN" dirty="0"/>
              <a:t>, err := </a:t>
            </a:r>
            <a:r>
              <a:rPr lang="en-US" altLang="zh-CN" dirty="0" err="1"/>
              <a:t>db.Prepare</a:t>
            </a:r>
            <a:r>
              <a:rPr lang="en-US" altLang="zh-CN" dirty="0"/>
              <a:t>("update student set score=score+? where city=?")</a:t>
            </a:r>
          </a:p>
          <a:p>
            <a:r>
              <a:rPr lang="zh-CN" altLang="en-US" dirty="0"/>
              <a:t>多次使用模板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res, err := </a:t>
            </a:r>
            <a:r>
              <a:rPr lang="en-US" altLang="zh-CN" dirty="0" err="1"/>
              <a:t>stmt.Exec</a:t>
            </a:r>
            <a:r>
              <a:rPr lang="en-US" altLang="zh-CN" dirty="0"/>
              <a:t>(10, "</a:t>
            </a:r>
            <a:r>
              <a:rPr lang="zh-CN" altLang="en-US" dirty="0"/>
              <a:t>上海</a:t>
            </a:r>
            <a:r>
              <a:rPr lang="en-US" altLang="zh-CN" dirty="0"/>
              <a:t>")</a:t>
            </a:r>
          </a:p>
          <a:p>
            <a:pPr marL="0" indent="0">
              <a:buNone/>
            </a:pPr>
            <a:r>
              <a:rPr lang="en-US" altLang="zh-CN" dirty="0"/>
              <a:t>res, err = </a:t>
            </a:r>
            <a:r>
              <a:rPr lang="en-US" altLang="zh-CN" dirty="0" err="1"/>
              <a:t>stmt.Exec</a:t>
            </a:r>
            <a:r>
              <a:rPr lang="en-US" altLang="zh-CN" dirty="0"/>
              <a:t>(9, "</a:t>
            </a:r>
            <a:r>
              <a:rPr lang="zh-CN" altLang="en-US" dirty="0"/>
              <a:t>深圳</a:t>
            </a:r>
            <a:r>
              <a:rPr lang="en-US" altLang="zh-CN" dirty="0"/>
              <a:t>") </a:t>
            </a:r>
          </a:p>
          <a:p>
            <a:r>
              <a:rPr kumimoji="1" lang="zh-CN" altLang="en-US" dirty="0"/>
              <a:t>不要拼接</a:t>
            </a:r>
            <a:r>
              <a:rPr kumimoji="1" lang="en-US" altLang="zh-CN" dirty="0" err="1"/>
              <a:t>sql</a:t>
            </a:r>
            <a:r>
              <a:rPr kumimoji="1" lang="zh-CN" altLang="en-US" dirty="0"/>
              <a:t>（容易被</a:t>
            </a:r>
            <a:r>
              <a:rPr kumimoji="1" lang="en-US" altLang="zh-CN" dirty="0"/>
              <a:t>SQL</a:t>
            </a:r>
            <a:r>
              <a:rPr kumimoji="1" lang="zh-CN" altLang="en-US" dirty="0"/>
              <a:t>注入攻击，且利用不上编译优化）</a:t>
            </a:r>
            <a:endParaRPr kumimoji="1" lang="en-US" altLang="zh-CN" dirty="0"/>
          </a:p>
          <a:p>
            <a:pPr marL="457200" lvl="1" indent="0">
              <a:buNone/>
            </a:pPr>
            <a:r>
              <a:rPr lang="en-US" altLang="zh-CN" dirty="0" err="1"/>
              <a:t>db.Where</a:t>
            </a:r>
            <a:r>
              <a:rPr lang="en-US" altLang="zh-CN" dirty="0"/>
              <a:t>(</a:t>
            </a:r>
            <a:r>
              <a:rPr lang="en-US" altLang="zh-CN" dirty="0" err="1"/>
              <a:t>fmt.Sprintf</a:t>
            </a:r>
            <a:r>
              <a:rPr lang="en-US" altLang="zh-CN" dirty="0"/>
              <a:t>("</a:t>
            </a:r>
            <a:r>
              <a:rPr lang="en-US" altLang="zh-CN" dirty="0" err="1"/>
              <a:t>merchant_id</a:t>
            </a:r>
            <a:r>
              <a:rPr lang="en-US" altLang="zh-CN" dirty="0"/>
              <a:t> = %s", </a:t>
            </a:r>
            <a:r>
              <a:rPr lang="en-US" altLang="zh-CN" dirty="0" err="1"/>
              <a:t>merchantId</a:t>
            </a:r>
            <a:r>
              <a:rPr lang="en-US" altLang="zh-CN" dirty="0"/>
              <a:t>))</a:t>
            </a:r>
            <a:endParaRPr kumimoji="1" lang="zh-CN" altLang="en-US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31328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D6FCBD-E5A1-6740-8411-69CC87D6E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SQL</a:t>
            </a:r>
            <a:r>
              <a:rPr lang="zh-CN" altLang="en-US" dirty="0"/>
              <a:t>预编译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E0A001-4F66-13D6-81DB-8179BA58C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kumimoji="1" lang="en-US" altLang="zh-CN" dirty="0"/>
              <a:t>DB</a:t>
            </a:r>
            <a:r>
              <a:rPr kumimoji="1" lang="zh-CN" altLang="en-US" dirty="0"/>
              <a:t>执行</a:t>
            </a:r>
            <a:r>
              <a:rPr kumimoji="1" lang="en-US" altLang="zh-CN" dirty="0" err="1"/>
              <a:t>sql</a:t>
            </a:r>
            <a:r>
              <a:rPr kumimoji="1" lang="zh-CN" altLang="en-US" dirty="0"/>
              <a:t>分为</a:t>
            </a:r>
            <a:r>
              <a:rPr kumimoji="1" lang="en-US" altLang="zh-CN" dirty="0"/>
              <a:t>3</a:t>
            </a:r>
            <a:r>
              <a:rPr kumimoji="1" lang="zh-CN" altLang="en-US" dirty="0"/>
              <a:t>步：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2800" dirty="0"/>
              <a:t>词法和语义解析</a:t>
            </a:r>
            <a:endParaRPr lang="en-US" altLang="zh-CN" sz="2800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2800" dirty="0"/>
              <a:t>优化 </a:t>
            </a:r>
            <a:r>
              <a:rPr lang="en-US" altLang="zh-CN" sz="2800" dirty="0"/>
              <a:t>SQL </a:t>
            </a:r>
            <a:r>
              <a:rPr lang="zh-CN" altLang="en-US" sz="2800" dirty="0"/>
              <a:t>语句，制定执行计划</a:t>
            </a:r>
            <a:endParaRPr lang="en-US" altLang="zh-CN" sz="2800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2800" dirty="0"/>
              <a:t>执行并返回结果</a:t>
            </a:r>
          </a:p>
          <a:p>
            <a:r>
              <a:rPr lang="en-US" altLang="zh-CN" dirty="0"/>
              <a:t>SQL </a:t>
            </a:r>
            <a:r>
              <a:rPr lang="zh-CN" altLang="en-US" dirty="0"/>
              <a:t>预编译技术是指将用户输入用占位符</a:t>
            </a:r>
            <a:r>
              <a:rPr lang="en-US" altLang="zh-CN" dirty="0"/>
              <a:t>?</a:t>
            </a:r>
            <a:r>
              <a:rPr lang="zh-CN" altLang="en-US" dirty="0"/>
              <a:t>代替，先对这个模板化的</a:t>
            </a:r>
            <a:r>
              <a:rPr lang="en-US" altLang="zh-CN" dirty="0" err="1"/>
              <a:t>sql</a:t>
            </a:r>
            <a:r>
              <a:rPr lang="zh-CN" altLang="en-US" dirty="0"/>
              <a:t>进行预编译，实际运行时再将用户输入代入</a:t>
            </a:r>
            <a:endParaRPr lang="en-US" altLang="zh-CN" dirty="0"/>
          </a:p>
          <a:p>
            <a:r>
              <a:rPr lang="zh-CN" altLang="en-US" dirty="0"/>
              <a:t>除了可以防止 </a:t>
            </a:r>
            <a:r>
              <a:rPr lang="en-US" altLang="zh-CN" dirty="0"/>
              <a:t>SQL </a:t>
            </a:r>
            <a:r>
              <a:rPr lang="zh-CN" altLang="en-US" dirty="0"/>
              <a:t>注入，还可以对预编译的</a:t>
            </a:r>
            <a:r>
              <a:rPr lang="en-US" altLang="zh-CN" dirty="0"/>
              <a:t>SQL</a:t>
            </a:r>
            <a:r>
              <a:rPr lang="zh-CN" altLang="en-US" dirty="0"/>
              <a:t>语句进行缓存，之后的运行就省去了解析优化</a:t>
            </a:r>
            <a:r>
              <a:rPr lang="en-US" altLang="zh-CN" dirty="0"/>
              <a:t>SQL</a:t>
            </a:r>
            <a:r>
              <a:rPr lang="zh-CN" altLang="en-US" dirty="0"/>
              <a:t>语句的过程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63300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5B8B71-0CFE-D87B-57B9-565CF249F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分页查询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6B789AF-DA02-733F-EF29-396C0BAAFC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2525461" cy="21600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22344E3-126C-98CF-C6E9-8352C323F9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4816" y="1690688"/>
            <a:ext cx="2904115" cy="2160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5F414CC-ED8A-68DA-772E-92337CD0F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0086" y="1690688"/>
            <a:ext cx="3643714" cy="2160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DBE53D6-629C-9F1D-2616-BFC64178D0B9}"/>
              </a:ext>
            </a:extLst>
          </p:cNvPr>
          <p:cNvSpPr txBox="1"/>
          <p:nvPr/>
        </p:nvSpPr>
        <p:spPr>
          <a:xfrm>
            <a:off x="838200" y="4101761"/>
            <a:ext cx="10515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分页查询</a:t>
            </a:r>
            <a:r>
              <a:rPr kumimoji="1" lang="en-US" altLang="zh-CN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limit</a:t>
            </a:r>
            <a:r>
              <a:rPr kumimoji="1"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sz="18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m,n</a:t>
            </a:r>
            <a:r>
              <a:rPr kumimoji="1"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会检索前</a:t>
            </a:r>
            <a:r>
              <a:rPr kumimoji="1" lang="en-US" altLang="zh-CN" sz="18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m+n</a:t>
            </a:r>
            <a:r>
              <a:rPr kumimoji="1"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行，只是返回后</a:t>
            </a:r>
            <a:r>
              <a:rPr kumimoji="1" lang="en-US" altLang="zh-CN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</a:t>
            </a:r>
            <a:r>
              <a:rPr kumimoji="1"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行，通常用</a:t>
            </a:r>
            <a:r>
              <a:rPr kumimoji="1" lang="en-US" altLang="zh-CN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id&gt;x</a:t>
            </a:r>
            <a:r>
              <a:rPr kumimoji="1"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来代替这种分页方式。</a:t>
            </a:r>
            <a:endParaRPr kumimoji="1" lang="en-US" altLang="zh-CN" sz="1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全表扫描</a:t>
            </a:r>
            <a:endParaRPr kumimoji="1"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直接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select * from table</a:t>
            </a: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肯定是慢查询，违背了一次查询行数不能太多的原则</a:t>
            </a:r>
            <a:endParaRPr kumimoji="1"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分页查询表面上查询的行数不多，实则是执行了多次方式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固定</a:t>
            </a:r>
            <a:r>
              <a:rPr kumimoji="1"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page_size</a:t>
            </a: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，维护当前查询到在最大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id(</a:t>
            </a:r>
            <a:r>
              <a:rPr kumimoji="1"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max_id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，查询时使用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where id&gt;</a:t>
            </a:r>
            <a:r>
              <a:rPr kumimoji="1"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maxid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limit </a:t>
            </a:r>
            <a:r>
              <a:rPr kumimoji="1"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page_size</a:t>
            </a: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，当查询结果为空时，退出循环</a:t>
            </a:r>
            <a:endParaRPr kumimoji="1"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3566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7F4109-63C1-F919-0498-75842A5F4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事务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EC4310-202A-8BB1-6B9F-692FCC468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800" dirty="0"/>
              <a:t>批量操作时最好一条</a:t>
            </a:r>
            <a:r>
              <a:rPr kumimoji="1" lang="en-US" altLang="zh-CN" sz="2800" dirty="0" err="1"/>
              <a:t>sql</a:t>
            </a:r>
            <a:r>
              <a:rPr kumimoji="1" lang="zh-CN" altLang="en-US" sz="2800" dirty="0"/>
              <a:t>语句搞定；其次打包成一个事务，一次性提交，高并发情况下减少对共享资源的争用</a:t>
            </a:r>
            <a:endParaRPr kumimoji="1" lang="en-US" altLang="zh-CN" sz="2800" dirty="0"/>
          </a:p>
          <a:p>
            <a:endParaRPr lang="zh-CN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45F28D2-9432-3176-4C26-E2AC0393F7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062641"/>
              </p:ext>
            </p:extLst>
          </p:nvPr>
        </p:nvGraphicFramePr>
        <p:xfrm>
          <a:off x="838200" y="2887872"/>
          <a:ext cx="10515600" cy="741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84860">
                  <a:extLst>
                    <a:ext uri="{9D8B030D-6E8A-4147-A177-3AD203B41FA5}">
                      <a16:colId xmlns:a16="http://schemas.microsoft.com/office/drawing/2014/main" val="4061892617"/>
                    </a:ext>
                  </a:extLst>
                </a:gridCol>
                <a:gridCol w="1142002">
                  <a:extLst>
                    <a:ext uri="{9D8B030D-6E8A-4147-A177-3AD203B41FA5}">
                      <a16:colId xmlns:a16="http://schemas.microsoft.com/office/drawing/2014/main" val="2122868673"/>
                    </a:ext>
                  </a:extLst>
                </a:gridCol>
                <a:gridCol w="3481907">
                  <a:extLst>
                    <a:ext uri="{9D8B030D-6E8A-4147-A177-3AD203B41FA5}">
                      <a16:colId xmlns:a16="http://schemas.microsoft.com/office/drawing/2014/main" val="2710181563"/>
                    </a:ext>
                  </a:extLst>
                </a:gridCol>
                <a:gridCol w="3906831">
                  <a:extLst>
                    <a:ext uri="{9D8B030D-6E8A-4147-A177-3AD203B41FA5}">
                      <a16:colId xmlns:a16="http://schemas.microsoft.com/office/drawing/2014/main" val="13947125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插入</a:t>
                      </a:r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1000</a:t>
                      </a:r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条记录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逐条插入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逐条插入，整体放在一个事务里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小批量插入，整体放在一个事务里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464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耗时</a:t>
                      </a:r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</a:t>
                      </a:r>
                      <a:r>
                        <a:rPr lang="en-US" altLang="zh-CN" dirty="0" err="1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ms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3584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212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46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3385678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2A486AFF-36FD-6315-E83E-421D88F84ED6}"/>
              </a:ext>
            </a:extLst>
          </p:cNvPr>
          <p:cNvSpPr txBox="1"/>
          <p:nvPr/>
        </p:nvSpPr>
        <p:spPr>
          <a:xfrm>
            <a:off x="894102" y="3852962"/>
            <a:ext cx="10515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tx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db.Begin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BATCH = </a:t>
            </a:r>
            <a:r>
              <a:rPr lang="en-US" altLang="zh-CN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zh-CN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一条</a:t>
            </a:r>
            <a:r>
              <a:rPr lang="en-US" altLang="zh-CN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zh-CN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语句插入多条</a:t>
            </a:r>
            <a:endParaRPr lang="zh-CN" alt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:= </a:t>
            </a:r>
            <a:r>
              <a:rPr lang="en-US" altLang="zh-CN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INSERT_COUNT; </a:t>
            </a:r>
            <a:r>
              <a:rPr lang="en-US" altLang="zh-CN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+= BATCH {</a:t>
            </a:r>
          </a:p>
          <a:p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students := make([]Student, </a:t>
            </a:r>
            <a:r>
              <a:rPr lang="en-US" altLang="zh-CN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BATCH)</a:t>
            </a:r>
          </a:p>
          <a:p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 := </a:t>
            </a:r>
            <a:r>
              <a:rPr lang="en-US" altLang="zh-CN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j &lt; BATCH; </a:t>
            </a:r>
            <a:r>
              <a:rPr lang="en-US" altLang="zh-CN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j++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student := Student{Name: </a:t>
            </a:r>
            <a:r>
              <a:rPr lang="en-US" altLang="zh-CN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学生</a:t>
            </a:r>
            <a:r>
              <a:rPr lang="en-US" altLang="zh-CN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lang="en-US" altLang="zh-CN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strconv.Itoa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i+j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Province: </a:t>
            </a:r>
            <a:r>
              <a:rPr lang="en-US" altLang="zh-CN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北京</a:t>
            </a:r>
            <a:r>
              <a:rPr lang="en-US" altLang="zh-CN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City: </a:t>
            </a:r>
            <a:r>
              <a:rPr lang="en-US" altLang="zh-CN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北京</a:t>
            </a:r>
            <a:r>
              <a:rPr lang="en-US" altLang="zh-CN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Score: </a:t>
            </a:r>
            <a:r>
              <a:rPr lang="en-US" altLang="zh-CN" sz="1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38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Enrollment: </a:t>
            </a:r>
            <a:r>
              <a:rPr lang="en-US" altLang="zh-CN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time.Now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students = append(students, student)</a:t>
            </a:r>
          </a:p>
          <a:p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tx.Create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(&amp;students)</a:t>
            </a:r>
          </a:p>
          <a:p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tx.Commit</a:t>
            </a:r>
            <a:r>
              <a:rPr lang="en-US" altLang="zh-CN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37814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2FB009-6557-BD0E-C076-BE6047F31A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76212"/>
                </a:solidFill>
              </a:rPr>
              <a:t>MySQL</a:t>
            </a:r>
            <a:r>
              <a:rPr lang="zh-CN" altLang="en-US" dirty="0">
                <a:solidFill>
                  <a:srgbClr val="F76212"/>
                </a:solidFill>
              </a:rPr>
              <a:t>性能调优</a:t>
            </a:r>
          </a:p>
        </p:txBody>
      </p:sp>
    </p:spTree>
    <p:extLst>
      <p:ext uri="{BB962C8B-B14F-4D97-AF65-F5344CB8AC3E}">
        <p14:creationId xmlns:p14="http://schemas.microsoft.com/office/powerpoint/2010/main" val="33567544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6BE737-6096-8999-2CF4-4CBBA0F3E2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ORM</a:t>
            </a:r>
            <a:r>
              <a:rPr lang="zh-CN" altLang="en-US" dirty="0"/>
              <a:t>核心技术</a:t>
            </a:r>
            <a:r>
              <a:rPr lang="en-US" altLang="zh-CN" dirty="0"/>
              <a:t>—</a:t>
            </a:r>
            <a:r>
              <a:rPr lang="zh-CN" altLang="en-US" dirty="0"/>
              <a:t>反射</a:t>
            </a:r>
          </a:p>
        </p:txBody>
      </p:sp>
    </p:spTree>
    <p:extLst>
      <p:ext uri="{BB962C8B-B14F-4D97-AF65-F5344CB8AC3E}">
        <p14:creationId xmlns:p14="http://schemas.microsoft.com/office/powerpoint/2010/main" val="38314327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DECD5B-6517-2934-AAC3-D98F46B81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反射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E0CDAA-5843-A47A-015F-C812C969C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什么是反射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在运行期间（不是编译期间）探知对象的类型信息和内存结构、更新变量、调用它们的方法</a:t>
            </a:r>
            <a:endParaRPr kumimoji="1" lang="en-US" altLang="zh-CN" dirty="0"/>
          </a:p>
          <a:p>
            <a:r>
              <a:rPr kumimoji="1" lang="zh-CN" altLang="en-US" dirty="0"/>
              <a:t>何时使用反射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函数的参数类型是</a:t>
            </a:r>
            <a:r>
              <a:rPr kumimoji="1" lang="en-US" altLang="zh-CN" dirty="0"/>
              <a:t>interface{}</a:t>
            </a:r>
            <a:r>
              <a:rPr kumimoji="1" lang="zh-CN" altLang="en-US" dirty="0"/>
              <a:t>，需要在运行时对原始类型进行判断，针对不同的类型采取不同的处理方式。比如</a:t>
            </a:r>
            <a:r>
              <a:rPr lang="en-US" altLang="zh-CN" dirty="0" err="1"/>
              <a:t>json.Marshal</a:t>
            </a:r>
            <a:r>
              <a:rPr lang="en-US" altLang="zh-CN" dirty="0"/>
              <a:t>(v interface{})</a:t>
            </a:r>
          </a:p>
          <a:p>
            <a:pPr lvl="1"/>
            <a:r>
              <a:rPr kumimoji="1" lang="zh-CN" altLang="en-US" dirty="0"/>
              <a:t>在运行时根据某些条件动态决定调用哪个函数，比如根据配置文件执行相应的算子函数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1531941-0ACE-5127-9941-487DD5994203}"/>
              </a:ext>
            </a:extLst>
          </p:cNvPr>
          <p:cNvSpPr txBox="1"/>
          <p:nvPr/>
        </p:nvSpPr>
        <p:spPr>
          <a:xfrm>
            <a:off x="967232" y="5858009"/>
            <a:ext cx="900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用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语言自行实现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json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序列化和反序列化：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  <a:hlinkClick r:id="rId2"/>
              </a:rPr>
              <a:t>https://zhuanlan.zhihu.com/p/424695673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519166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F8C82C-06E9-77DF-B98A-DFB1A88FC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使用反射的例子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D5A5C7-3E80-6593-BB0F-DA1B51632E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Json</a:t>
            </a:r>
            <a:r>
              <a:rPr lang="zh-CN" altLang="en-US" dirty="0"/>
              <a:t>序列化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31CE347-D3CD-7DF6-99FD-1230D8CA23C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30000"/>
              </a:lnSpc>
              <a:spcBef>
                <a:spcPts val="1000"/>
              </a:spcBef>
              <a:buNone/>
            </a:pPr>
            <a:r>
              <a:rPr lang="en-US" altLang="zh-CN" sz="1900" spc="130" dirty="0"/>
              <a:t>user := User{</a:t>
            </a:r>
          </a:p>
          <a:p>
            <a:pPr marL="457200" lvl="1" indent="0">
              <a:lnSpc>
                <a:spcPct val="130000"/>
              </a:lnSpc>
              <a:spcBef>
                <a:spcPts val="1000"/>
              </a:spcBef>
              <a:buNone/>
            </a:pPr>
            <a:r>
              <a:rPr lang="en-US" altLang="zh-CN" sz="1900" spc="130" dirty="0"/>
              <a:t>Name: "</a:t>
            </a:r>
            <a:r>
              <a:rPr lang="zh-CN" altLang="en-US" sz="1900" spc="130" dirty="0"/>
              <a:t>钱钟书</a:t>
            </a:r>
            <a:r>
              <a:rPr lang="en-US" altLang="zh-CN" sz="1900" spc="130" dirty="0"/>
              <a:t>",</a:t>
            </a:r>
          </a:p>
          <a:p>
            <a:pPr marL="457200" lvl="1" indent="0">
              <a:lnSpc>
                <a:spcPct val="130000"/>
              </a:lnSpc>
              <a:spcBef>
                <a:spcPts val="1000"/>
              </a:spcBef>
              <a:buNone/>
            </a:pPr>
            <a:r>
              <a:rPr lang="en-US" altLang="zh-CN" sz="1900" spc="130" dirty="0"/>
              <a:t>Age: 57,</a:t>
            </a:r>
          </a:p>
          <a:p>
            <a:pPr marL="457200" lvl="1" indent="0">
              <a:lnSpc>
                <a:spcPct val="130000"/>
              </a:lnSpc>
              <a:spcBef>
                <a:spcPts val="1000"/>
              </a:spcBef>
              <a:buNone/>
            </a:pPr>
            <a:r>
              <a:rPr lang="en-US" altLang="zh-CN" sz="1900" spc="130" dirty="0"/>
              <a:t>Sex: 1,</a:t>
            </a:r>
          </a:p>
          <a:p>
            <a:pPr marL="0" lvl="0" indent="0">
              <a:lnSpc>
                <a:spcPct val="130000"/>
              </a:lnSpc>
              <a:spcBef>
                <a:spcPts val="1000"/>
              </a:spcBef>
              <a:buNone/>
            </a:pPr>
            <a:r>
              <a:rPr lang="en-US" altLang="zh-CN" sz="1900" spc="130" dirty="0"/>
              <a:t>}</a:t>
            </a:r>
          </a:p>
          <a:p>
            <a:pPr marL="0" indent="0">
              <a:buNone/>
            </a:pPr>
            <a:r>
              <a:rPr lang="en-US" altLang="zh-CN" sz="1900" dirty="0" err="1"/>
              <a:t>json.Marshal</a:t>
            </a:r>
            <a:r>
              <a:rPr lang="en-US" altLang="zh-CN" sz="1900" dirty="0"/>
              <a:t>(user) </a:t>
            </a:r>
          </a:p>
          <a:p>
            <a:pPr marL="0" indent="0">
              <a:buNone/>
            </a:pPr>
            <a:r>
              <a:rPr kumimoji="1" lang="en-US" altLang="zh-CN" sz="1900" dirty="0"/>
              <a:t>{"Name":"</a:t>
            </a:r>
            <a:r>
              <a:rPr kumimoji="1" lang="zh-CN" altLang="en-US" sz="1900" dirty="0"/>
              <a:t>钱钟书</a:t>
            </a:r>
            <a:r>
              <a:rPr kumimoji="1" lang="en-US" altLang="zh-CN" sz="1900" dirty="0"/>
              <a:t>","Age":57,"gender":1}</a:t>
            </a:r>
            <a:endParaRPr kumimoji="1" lang="zh-CN" altLang="en-US" sz="1900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0D04D5-C02D-D6B3-58F6-DBD8136596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CN" altLang="en-US" dirty="0"/>
              <a:t>执行配置文件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8E7D002-D3A2-4111-A635-DE28860A65A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1400" dirty="0"/>
              <a:t>[</a:t>
            </a:r>
          </a:p>
          <a:p>
            <a:pPr marL="457200" lvl="1" indent="0">
              <a:buNone/>
            </a:pPr>
            <a:r>
              <a:rPr lang="en-US" altLang="zh-CN" sz="1400" dirty="0"/>
              <a:t>{</a:t>
            </a:r>
          </a:p>
          <a:p>
            <a:pPr marL="914400" lvl="2" indent="0">
              <a:buNone/>
            </a:pPr>
            <a:r>
              <a:rPr lang="en-US" altLang="zh-CN" sz="1400" dirty="0"/>
              <a:t>"id": 8,</a:t>
            </a:r>
          </a:p>
          <a:p>
            <a:pPr marL="914400" lvl="2" indent="0">
              <a:buNone/>
            </a:pPr>
            <a:r>
              <a:rPr lang="en-US" altLang="zh-CN" sz="1400" dirty="0"/>
              <a:t>"path": "Name",</a:t>
            </a:r>
          </a:p>
          <a:p>
            <a:pPr marL="914400" lvl="2" indent="0">
              <a:buNone/>
            </a:pPr>
            <a:r>
              <a:rPr lang="en-US" altLang="zh-CN" sz="1400" dirty="0"/>
              <a:t>"discretize": "bin 0.1,0.2,0.3,0.4,0.5,0.6,0.7,0.8,0.9",</a:t>
            </a:r>
          </a:p>
          <a:p>
            <a:pPr marL="914400" lvl="2" indent="0">
              <a:buNone/>
            </a:pPr>
            <a:r>
              <a:rPr lang="en-US" altLang="zh-CN" sz="1400" dirty="0"/>
              <a:t>"hash": "farm"</a:t>
            </a:r>
          </a:p>
          <a:p>
            <a:pPr marL="457200" lvl="1" indent="0">
              <a:buNone/>
            </a:pPr>
            <a:r>
              <a:rPr lang="en-US" altLang="zh-CN" sz="1400" dirty="0"/>
              <a:t>},</a:t>
            </a:r>
          </a:p>
          <a:p>
            <a:pPr marL="457200" lvl="1" indent="0">
              <a:buNone/>
            </a:pPr>
            <a:r>
              <a:rPr lang="en-US" altLang="zh-CN" sz="1400" dirty="0"/>
              <a:t>{</a:t>
            </a:r>
          </a:p>
          <a:p>
            <a:pPr marL="914400" lvl="2" indent="0">
              <a:buNone/>
            </a:pPr>
            <a:r>
              <a:rPr lang="en-US" altLang="zh-CN" sz="1400" dirty="0"/>
              <a:t>"id": 9,</a:t>
            </a:r>
          </a:p>
          <a:p>
            <a:pPr marL="914400" lvl="2" indent="0">
              <a:buNone/>
            </a:pPr>
            <a:r>
              <a:rPr lang="en-US" altLang="zh-CN" sz="1400" dirty="0"/>
              <a:t>"path": "Age",</a:t>
            </a:r>
          </a:p>
          <a:p>
            <a:pPr marL="914400" lvl="2" indent="0">
              <a:buNone/>
            </a:pPr>
            <a:r>
              <a:rPr lang="en-US" altLang="zh-CN" sz="1400" dirty="0"/>
              <a:t>"discretize": "hour",</a:t>
            </a:r>
          </a:p>
          <a:p>
            <a:pPr marL="914400" lvl="2" indent="0">
              <a:buNone/>
            </a:pPr>
            <a:r>
              <a:rPr lang="en-US" altLang="zh-CN" sz="1400" dirty="0"/>
              <a:t>"hash": "farm"</a:t>
            </a:r>
          </a:p>
          <a:p>
            <a:pPr marL="457200" lvl="1" indent="0">
              <a:buNone/>
            </a:pPr>
            <a:r>
              <a:rPr lang="en-US" altLang="zh-CN" sz="1400" dirty="0"/>
              <a:t>}</a:t>
            </a:r>
            <a:endParaRPr kumimoji="1" lang="en-US" altLang="zh-CN" sz="1400" dirty="0"/>
          </a:p>
          <a:p>
            <a:pPr marL="0" indent="0">
              <a:buNone/>
            </a:pPr>
            <a:r>
              <a:rPr kumimoji="1" lang="en-US" altLang="zh-CN" sz="1400" dirty="0"/>
              <a:t>]</a:t>
            </a:r>
            <a:endParaRPr kumimoji="1" lang="zh-CN" altLang="en-US" sz="1400" dirty="0"/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336BB0A1-5243-4F34-EDC9-5E1566DB359E}"/>
              </a:ext>
            </a:extLst>
          </p:cNvPr>
          <p:cNvSpPr/>
          <p:nvPr/>
        </p:nvSpPr>
        <p:spPr>
          <a:xfrm>
            <a:off x="8940485" y="2738148"/>
            <a:ext cx="2379059" cy="275129"/>
          </a:xfrm>
          <a:prstGeom prst="wedgeRoundRectCallout">
            <a:avLst>
              <a:gd name="adj1" fmla="val -54776"/>
              <a:gd name="adj2" fmla="val 100081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根据反射拿到对应</a:t>
            </a:r>
            <a:r>
              <a:rPr kumimoji="1" lang="en-US" altLang="zh-CN" sz="12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Field</a:t>
            </a:r>
            <a:r>
              <a:rPr kumimoji="1" lang="zh-CN" altLang="en-US" sz="12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的取值</a:t>
            </a:r>
          </a:p>
        </p:txBody>
      </p:sp>
      <p:sp>
        <p:nvSpPr>
          <p:cNvPr id="8" name="圆角矩形标注 5">
            <a:extLst>
              <a:ext uri="{FF2B5EF4-FFF2-40B4-BE49-F238E27FC236}">
                <a16:creationId xmlns:a16="http://schemas.microsoft.com/office/drawing/2014/main" id="{27562C20-FE20-F223-48EF-1C74604D288E}"/>
              </a:ext>
            </a:extLst>
          </p:cNvPr>
          <p:cNvSpPr/>
          <p:nvPr/>
        </p:nvSpPr>
        <p:spPr>
          <a:xfrm>
            <a:off x="9048514" y="3776075"/>
            <a:ext cx="2163000" cy="319636"/>
          </a:xfrm>
          <a:prstGeom prst="wedgeRoundRectCallout">
            <a:avLst>
              <a:gd name="adj1" fmla="val -34594"/>
              <a:gd name="adj2" fmla="val -94405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然后送给离散化和哈希函数</a:t>
            </a:r>
          </a:p>
        </p:txBody>
      </p:sp>
    </p:spTree>
    <p:extLst>
      <p:ext uri="{BB962C8B-B14F-4D97-AF65-F5344CB8AC3E}">
        <p14:creationId xmlns:p14="http://schemas.microsoft.com/office/powerpoint/2010/main" val="32653160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062D13-9263-3F56-0318-A2237041D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反射的弊端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C3A405-DFD5-2533-5DA4-F7DFC4DB3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代码难以阅读，难以维护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编译期间不能发现类型错误，覆盖测试难度很大，有些</a:t>
            </a:r>
            <a:r>
              <a:rPr kumimoji="1" lang="en-US" altLang="zh-CN" dirty="0"/>
              <a:t>bug</a:t>
            </a:r>
            <a:r>
              <a:rPr kumimoji="1" lang="zh-CN" altLang="en-US" dirty="0"/>
              <a:t>需要到线上运行很长时间才能发现，可能会造成严重用后果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反射性能很差，通常比正常代码慢一到两个数量级。在对性能要求很高，或大量反复调用的代码块里建议不要使用反射</a:t>
            </a:r>
          </a:p>
        </p:txBody>
      </p:sp>
    </p:spTree>
    <p:extLst>
      <p:ext uri="{BB962C8B-B14F-4D97-AF65-F5344CB8AC3E}">
        <p14:creationId xmlns:p14="http://schemas.microsoft.com/office/powerpoint/2010/main" val="37380703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80F10C-D987-8866-35B1-082362BB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反射的基础数据类型</a:t>
            </a:r>
            <a:endParaRPr lang="zh-CN" altLang="en-US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817A0EE9-D95B-73CA-D202-EA3218B4997E}"/>
              </a:ext>
            </a:extLst>
          </p:cNvPr>
          <p:cNvSpPr/>
          <p:nvPr/>
        </p:nvSpPr>
        <p:spPr>
          <a:xfrm>
            <a:off x="967232" y="3661541"/>
            <a:ext cx="1017740" cy="10177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原始类型</a:t>
            </a:r>
          </a:p>
        </p:txBody>
      </p:sp>
      <p:sp>
        <p:nvSpPr>
          <p:cNvPr id="5" name="圆角矩形 5">
            <a:extLst>
              <a:ext uri="{FF2B5EF4-FFF2-40B4-BE49-F238E27FC236}">
                <a16:creationId xmlns:a16="http://schemas.microsoft.com/office/drawing/2014/main" id="{3FF6EF45-1432-754A-626F-3F2E3E5DABC8}"/>
              </a:ext>
            </a:extLst>
          </p:cNvPr>
          <p:cNvSpPr/>
          <p:nvPr/>
        </p:nvSpPr>
        <p:spPr>
          <a:xfrm>
            <a:off x="2634650" y="3529645"/>
            <a:ext cx="862311" cy="12721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强制类型转换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BE34865F-C62A-E6FD-2173-80B798A8B2CB}"/>
              </a:ext>
            </a:extLst>
          </p:cNvPr>
          <p:cNvSpPr/>
          <p:nvPr/>
        </p:nvSpPr>
        <p:spPr>
          <a:xfrm>
            <a:off x="4138001" y="3157521"/>
            <a:ext cx="2015660" cy="2015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interface{}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圆角矩形 7">
            <a:extLst>
              <a:ext uri="{FF2B5EF4-FFF2-40B4-BE49-F238E27FC236}">
                <a16:creationId xmlns:a16="http://schemas.microsoft.com/office/drawing/2014/main" id="{CFBBB74F-6266-47E4-FF30-B4B8D2BD9905}"/>
              </a:ext>
            </a:extLst>
          </p:cNvPr>
          <p:cNvSpPr/>
          <p:nvPr/>
        </p:nvSpPr>
        <p:spPr>
          <a:xfrm>
            <a:off x="6985834" y="3103605"/>
            <a:ext cx="1552680" cy="41765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TypeOf</a:t>
            </a:r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圆角矩形 8">
            <a:extLst>
              <a:ext uri="{FF2B5EF4-FFF2-40B4-BE49-F238E27FC236}">
                <a16:creationId xmlns:a16="http://schemas.microsoft.com/office/drawing/2014/main" id="{6947407F-3B8D-48D4-E8E2-BA442C510756}"/>
              </a:ext>
            </a:extLst>
          </p:cNvPr>
          <p:cNvSpPr/>
          <p:nvPr/>
        </p:nvSpPr>
        <p:spPr>
          <a:xfrm>
            <a:off x="6985834" y="3944076"/>
            <a:ext cx="1552680" cy="41765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ValueOf</a:t>
            </a:r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圆角矩形 9">
            <a:extLst>
              <a:ext uri="{FF2B5EF4-FFF2-40B4-BE49-F238E27FC236}">
                <a16:creationId xmlns:a16="http://schemas.microsoft.com/office/drawing/2014/main" id="{75422C54-CE7F-7C83-B629-2AB222B4C150}"/>
              </a:ext>
            </a:extLst>
          </p:cNvPr>
          <p:cNvSpPr/>
          <p:nvPr/>
        </p:nvSpPr>
        <p:spPr>
          <a:xfrm>
            <a:off x="6985834" y="4784546"/>
            <a:ext cx="1552680" cy="41765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Interface()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ECFF6069-0B18-88F5-7012-D8A6BF4665CA}"/>
              </a:ext>
            </a:extLst>
          </p:cNvPr>
          <p:cNvSpPr/>
          <p:nvPr/>
        </p:nvSpPr>
        <p:spPr>
          <a:xfrm>
            <a:off x="9262190" y="2636101"/>
            <a:ext cx="1354266" cy="135426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Type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6B347446-4D3E-1E8E-67C1-F75B4BCA498E}"/>
              </a:ext>
            </a:extLst>
          </p:cNvPr>
          <p:cNvSpPr/>
          <p:nvPr/>
        </p:nvSpPr>
        <p:spPr>
          <a:xfrm>
            <a:off x="9262190" y="4321477"/>
            <a:ext cx="1354266" cy="135426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Value</a:t>
            </a:r>
            <a:endParaRPr kumimoji="1" lang="zh-CN" altLang="en-US" sz="20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2" name="直线箭头连接符 15">
            <a:extLst>
              <a:ext uri="{FF2B5EF4-FFF2-40B4-BE49-F238E27FC236}">
                <a16:creationId xmlns:a16="http://schemas.microsoft.com/office/drawing/2014/main" id="{6D7CC435-3476-CA25-12E1-53EAFB3CDB48}"/>
              </a:ext>
            </a:extLst>
          </p:cNvPr>
          <p:cNvCxnSpPr>
            <a:stCxn id="4" idx="6"/>
            <a:endCxn id="5" idx="1"/>
          </p:cNvCxnSpPr>
          <p:nvPr/>
        </p:nvCxnSpPr>
        <p:spPr>
          <a:xfrm flipV="1">
            <a:off x="1984972" y="4165733"/>
            <a:ext cx="649678" cy="467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直线箭头连接符 16">
            <a:extLst>
              <a:ext uri="{FF2B5EF4-FFF2-40B4-BE49-F238E27FC236}">
                <a16:creationId xmlns:a16="http://schemas.microsoft.com/office/drawing/2014/main" id="{5B91DBA7-13D4-D9D5-38F6-96360A8513CF}"/>
              </a:ext>
            </a:extLst>
          </p:cNvPr>
          <p:cNvCxnSpPr>
            <a:stCxn id="5" idx="3"/>
            <a:endCxn id="6" idx="2"/>
          </p:cNvCxnSpPr>
          <p:nvPr/>
        </p:nvCxnSpPr>
        <p:spPr>
          <a:xfrm flipV="1">
            <a:off x="3496961" y="4165351"/>
            <a:ext cx="641040" cy="38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直线箭头连接符 20">
            <a:extLst>
              <a:ext uri="{FF2B5EF4-FFF2-40B4-BE49-F238E27FC236}">
                <a16:creationId xmlns:a16="http://schemas.microsoft.com/office/drawing/2014/main" id="{36460B9E-8324-CE19-BD14-5C5FA7B82861}"/>
              </a:ext>
            </a:extLst>
          </p:cNvPr>
          <p:cNvCxnSpPr>
            <a:stCxn id="6" idx="6"/>
            <a:endCxn id="7" idx="1"/>
          </p:cNvCxnSpPr>
          <p:nvPr/>
        </p:nvCxnSpPr>
        <p:spPr>
          <a:xfrm flipV="1">
            <a:off x="6153661" y="3312435"/>
            <a:ext cx="832173" cy="85291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直线箭头连接符 23">
            <a:extLst>
              <a:ext uri="{FF2B5EF4-FFF2-40B4-BE49-F238E27FC236}">
                <a16:creationId xmlns:a16="http://schemas.microsoft.com/office/drawing/2014/main" id="{2DE3BBDA-B244-E950-78C4-888C41773C83}"/>
              </a:ext>
            </a:extLst>
          </p:cNvPr>
          <p:cNvCxnSpPr>
            <a:stCxn id="6" idx="6"/>
            <a:endCxn id="8" idx="1"/>
          </p:cNvCxnSpPr>
          <p:nvPr/>
        </p:nvCxnSpPr>
        <p:spPr>
          <a:xfrm flipV="1">
            <a:off x="6153661" y="4152906"/>
            <a:ext cx="832173" cy="1244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线箭头连接符 26">
            <a:extLst>
              <a:ext uri="{FF2B5EF4-FFF2-40B4-BE49-F238E27FC236}">
                <a16:creationId xmlns:a16="http://schemas.microsoft.com/office/drawing/2014/main" id="{8EC12DB6-79B1-7C45-1DFA-789A474A975D}"/>
              </a:ext>
            </a:extLst>
          </p:cNvPr>
          <p:cNvCxnSpPr>
            <a:stCxn id="9" idx="1"/>
            <a:endCxn id="6" idx="6"/>
          </p:cNvCxnSpPr>
          <p:nvPr/>
        </p:nvCxnSpPr>
        <p:spPr>
          <a:xfrm flipH="1" flipV="1">
            <a:off x="6153661" y="4165351"/>
            <a:ext cx="832173" cy="82802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线箭头连接符 27">
            <a:extLst>
              <a:ext uri="{FF2B5EF4-FFF2-40B4-BE49-F238E27FC236}">
                <a16:creationId xmlns:a16="http://schemas.microsoft.com/office/drawing/2014/main" id="{F80B49D5-711C-7BCD-91CA-98014410E590}"/>
              </a:ext>
            </a:extLst>
          </p:cNvPr>
          <p:cNvCxnSpPr>
            <a:stCxn id="11" idx="2"/>
            <a:endCxn id="9" idx="3"/>
          </p:cNvCxnSpPr>
          <p:nvPr/>
        </p:nvCxnSpPr>
        <p:spPr>
          <a:xfrm flipH="1" flipV="1">
            <a:off x="8538514" y="4993376"/>
            <a:ext cx="723676" cy="523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直线箭头连接符 28">
            <a:extLst>
              <a:ext uri="{FF2B5EF4-FFF2-40B4-BE49-F238E27FC236}">
                <a16:creationId xmlns:a16="http://schemas.microsoft.com/office/drawing/2014/main" id="{48835730-C8B8-B8B7-E143-6446BFEEB716}"/>
              </a:ext>
            </a:extLst>
          </p:cNvPr>
          <p:cNvCxnSpPr>
            <a:stCxn id="8" idx="3"/>
            <a:endCxn id="11" idx="2"/>
          </p:cNvCxnSpPr>
          <p:nvPr/>
        </p:nvCxnSpPr>
        <p:spPr>
          <a:xfrm>
            <a:off x="8538514" y="4152906"/>
            <a:ext cx="723676" cy="84570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线箭头连接符 29">
            <a:extLst>
              <a:ext uri="{FF2B5EF4-FFF2-40B4-BE49-F238E27FC236}">
                <a16:creationId xmlns:a16="http://schemas.microsoft.com/office/drawing/2014/main" id="{8E89C0F4-819C-6B70-904D-9FF752989397}"/>
              </a:ext>
            </a:extLst>
          </p:cNvPr>
          <p:cNvCxnSpPr>
            <a:stCxn id="7" idx="3"/>
            <a:endCxn id="10" idx="2"/>
          </p:cNvCxnSpPr>
          <p:nvPr/>
        </p:nvCxnSpPr>
        <p:spPr>
          <a:xfrm>
            <a:off x="8538514" y="3312435"/>
            <a:ext cx="723676" cy="799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直线箭头连接符 38">
            <a:extLst>
              <a:ext uri="{FF2B5EF4-FFF2-40B4-BE49-F238E27FC236}">
                <a16:creationId xmlns:a16="http://schemas.microsoft.com/office/drawing/2014/main" id="{818215BB-D4D2-8224-A70E-6489F55BFE39}"/>
              </a:ext>
            </a:extLst>
          </p:cNvPr>
          <p:cNvCxnSpPr/>
          <p:nvPr/>
        </p:nvCxnSpPr>
        <p:spPr>
          <a:xfrm flipV="1">
            <a:off x="9840467" y="3990367"/>
            <a:ext cx="0" cy="33111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52238D46-C77A-5E49-8A3C-66C30FA956A6}"/>
              </a:ext>
            </a:extLst>
          </p:cNvPr>
          <p:cNvSpPr txBox="1"/>
          <p:nvPr/>
        </p:nvSpPr>
        <p:spPr>
          <a:xfrm>
            <a:off x="8852039" y="3952850"/>
            <a:ext cx="88508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Type()</a:t>
            </a:r>
            <a:endParaRPr kumimoji="1" lang="zh-CN" altLang="en-US"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13C4126-E817-FB84-FA4C-5A62C466646D}"/>
              </a:ext>
            </a:extLst>
          </p:cNvPr>
          <p:cNvSpPr txBox="1"/>
          <p:nvPr/>
        </p:nvSpPr>
        <p:spPr>
          <a:xfrm>
            <a:off x="9257508" y="2092314"/>
            <a:ext cx="135426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反射类型</a:t>
            </a:r>
          </a:p>
        </p:txBody>
      </p:sp>
      <p:cxnSp>
        <p:nvCxnSpPr>
          <p:cNvPr id="23" name="直线箭头连接符 21">
            <a:extLst>
              <a:ext uri="{FF2B5EF4-FFF2-40B4-BE49-F238E27FC236}">
                <a16:creationId xmlns:a16="http://schemas.microsoft.com/office/drawing/2014/main" id="{85EA2A66-5390-8A9B-8718-AA2F4C4FB357}"/>
              </a:ext>
            </a:extLst>
          </p:cNvPr>
          <p:cNvCxnSpPr/>
          <p:nvPr/>
        </p:nvCxnSpPr>
        <p:spPr>
          <a:xfrm>
            <a:off x="10067007" y="4005444"/>
            <a:ext cx="0" cy="32794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F427EF63-8DCF-CF43-067F-002FA4C154D1}"/>
              </a:ext>
            </a:extLst>
          </p:cNvPr>
          <p:cNvSpPr txBox="1"/>
          <p:nvPr/>
        </p:nvSpPr>
        <p:spPr>
          <a:xfrm>
            <a:off x="10091194" y="3955563"/>
            <a:ext cx="88508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New()</a:t>
            </a:r>
            <a:endParaRPr kumimoji="1" lang="zh-CN" altLang="en-US"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F321A7E-0567-6AF2-5C5E-E81C5BB7DAAA}"/>
              </a:ext>
            </a:extLst>
          </p:cNvPr>
          <p:cNvSpPr txBox="1"/>
          <p:nvPr/>
        </p:nvSpPr>
        <p:spPr>
          <a:xfrm>
            <a:off x="7134289" y="2527909"/>
            <a:ext cx="125577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转换函数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CC6F0C7-107D-F314-95D1-1229E4E6CEFC}"/>
              </a:ext>
            </a:extLst>
          </p:cNvPr>
          <p:cNvSpPr txBox="1"/>
          <p:nvPr/>
        </p:nvSpPr>
        <p:spPr>
          <a:xfrm>
            <a:off x="967232" y="5858009"/>
            <a:ext cx="7833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反射语法大全，参考我的博客：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  <a:hlinkClick r:id="rId2"/>
              </a:rPr>
              <a:t>https://zhuanlan.zhihu.com/p/411313885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67222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B5C58D-A0D2-C75B-A3F7-5970B8894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反射的基础数据类型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757157-4D75-BE4A-2E52-EB710C66FD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reflect.Type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3F077B-DA48-2C28-BD74-BFD3AFCF532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sz="1000" dirty="0"/>
              <a:t>type </a:t>
            </a:r>
            <a:r>
              <a:rPr lang="en-US" altLang="zh-CN" sz="1000" dirty="0" err="1"/>
              <a:t>Type</a:t>
            </a:r>
            <a:r>
              <a:rPr lang="en-US" altLang="zh-CN" sz="1000" dirty="0"/>
              <a:t> interface {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1000" dirty="0"/>
              <a:t>    </a:t>
            </a:r>
            <a:r>
              <a:rPr lang="en-US" altLang="zh-CN" sz="1000" dirty="0" err="1"/>
              <a:t>MethodByName</a:t>
            </a:r>
            <a:r>
              <a:rPr lang="en-US" altLang="zh-CN" sz="1000" dirty="0"/>
              <a:t>(string) (Method, bool) //</a:t>
            </a:r>
            <a:r>
              <a:rPr lang="zh-CN" altLang="en-US" sz="1000" dirty="0"/>
              <a:t>根据名称获取方法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 dirty="0"/>
              <a:t>    </a:t>
            </a:r>
            <a:r>
              <a:rPr lang="en-US" altLang="zh-CN" sz="1000" dirty="0"/>
              <a:t>Name() string   //</a:t>
            </a:r>
            <a:r>
              <a:rPr lang="zh-CN" altLang="en-US" sz="1000" dirty="0"/>
              <a:t>获取结构体名称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 dirty="0"/>
              <a:t>    </a:t>
            </a:r>
            <a:r>
              <a:rPr lang="en-US" altLang="zh-CN" sz="1000" dirty="0" err="1"/>
              <a:t>PkgPath</a:t>
            </a:r>
            <a:r>
              <a:rPr lang="en-US" altLang="zh-CN" sz="1000" dirty="0"/>
              <a:t>() string //</a:t>
            </a:r>
            <a:r>
              <a:rPr lang="zh-CN" altLang="en-US" sz="1000" dirty="0"/>
              <a:t>包路径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 dirty="0"/>
              <a:t>    </a:t>
            </a:r>
            <a:r>
              <a:rPr lang="en-US" altLang="zh-CN" sz="1000" dirty="0"/>
              <a:t>Size() </a:t>
            </a:r>
            <a:r>
              <a:rPr lang="en-US" altLang="zh-CN" sz="1000" dirty="0" err="1"/>
              <a:t>uintptr</a:t>
            </a:r>
            <a:r>
              <a:rPr lang="en-US" altLang="zh-CN" sz="1000" dirty="0"/>
              <a:t>  //</a:t>
            </a:r>
            <a:r>
              <a:rPr lang="zh-CN" altLang="en-US" sz="1000" dirty="0"/>
              <a:t>占用内存的大小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1000" dirty="0"/>
              <a:t>    Kind() Kind  //</a:t>
            </a:r>
            <a:r>
              <a:rPr lang="zh-CN" altLang="en-US" sz="1000" dirty="0"/>
              <a:t>数据类型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 dirty="0"/>
              <a:t>    </a:t>
            </a:r>
            <a:r>
              <a:rPr lang="en-US" altLang="zh-CN" sz="1000" dirty="0"/>
              <a:t>Implements(u Type) bool  //</a:t>
            </a:r>
            <a:r>
              <a:rPr lang="zh-CN" altLang="en-US" sz="1000" dirty="0"/>
              <a:t>判断是否实现了某接口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1000" dirty="0"/>
              <a:t>    Field(</a:t>
            </a:r>
            <a:r>
              <a:rPr lang="en-US" altLang="zh-CN" sz="1000" dirty="0" err="1"/>
              <a:t>i</a:t>
            </a:r>
            <a:r>
              <a:rPr lang="en-US" altLang="zh-CN" sz="1000" dirty="0"/>
              <a:t> int) </a:t>
            </a:r>
            <a:r>
              <a:rPr lang="en-US" altLang="zh-CN" sz="1000" dirty="0" err="1"/>
              <a:t>StructField</a:t>
            </a:r>
            <a:r>
              <a:rPr lang="en-US" altLang="zh-CN" sz="1000" dirty="0"/>
              <a:t>  //</a:t>
            </a:r>
            <a:r>
              <a:rPr lang="zh-CN" altLang="en-US" sz="1000" dirty="0"/>
              <a:t>第</a:t>
            </a:r>
            <a:r>
              <a:rPr lang="en-US" altLang="zh-CN" sz="1000" dirty="0" err="1"/>
              <a:t>i</a:t>
            </a:r>
            <a:r>
              <a:rPr lang="zh-CN" altLang="en-US" sz="1000" dirty="0"/>
              <a:t>个成员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 dirty="0"/>
              <a:t>    </a:t>
            </a:r>
            <a:r>
              <a:rPr lang="en-US" altLang="zh-CN" sz="1000" dirty="0" err="1"/>
              <a:t>FieldByIndex</a:t>
            </a:r>
            <a:r>
              <a:rPr lang="en-US" altLang="zh-CN" sz="1000" dirty="0"/>
              <a:t>(index []int) </a:t>
            </a:r>
            <a:r>
              <a:rPr lang="en-US" altLang="zh-CN" sz="1000" dirty="0" err="1"/>
              <a:t>StructField</a:t>
            </a:r>
            <a:r>
              <a:rPr lang="en-US" altLang="zh-CN" sz="1000" dirty="0"/>
              <a:t>  //</a:t>
            </a:r>
            <a:r>
              <a:rPr lang="zh-CN" altLang="en-US" sz="1000" dirty="0"/>
              <a:t>根据</a:t>
            </a:r>
            <a:r>
              <a:rPr lang="en-US" altLang="zh-CN" sz="1000" dirty="0"/>
              <a:t>index</a:t>
            </a:r>
            <a:r>
              <a:rPr lang="zh-CN" altLang="en-US" sz="1000" dirty="0"/>
              <a:t>路径获取嵌套成员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 dirty="0"/>
              <a:t>    </a:t>
            </a:r>
            <a:r>
              <a:rPr lang="en-US" altLang="zh-CN" sz="1000" dirty="0" err="1"/>
              <a:t>FieldByName</a:t>
            </a:r>
            <a:r>
              <a:rPr lang="en-US" altLang="zh-CN" sz="1000" dirty="0"/>
              <a:t>(name string) (</a:t>
            </a:r>
            <a:r>
              <a:rPr lang="en-US" altLang="zh-CN" sz="1000" dirty="0" err="1"/>
              <a:t>StructField</a:t>
            </a:r>
            <a:r>
              <a:rPr lang="en-US" altLang="zh-CN" sz="1000" dirty="0"/>
              <a:t>, bool)  //</a:t>
            </a:r>
            <a:r>
              <a:rPr lang="zh-CN" altLang="en-US" sz="1000" dirty="0"/>
              <a:t>根据名称获取成员</a:t>
            </a:r>
            <a:endParaRPr lang="en-US" altLang="zh-CN" sz="1000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1000" dirty="0"/>
              <a:t>    Len() int  //</a:t>
            </a:r>
            <a:r>
              <a:rPr lang="zh-CN" altLang="en-US" sz="1000" dirty="0"/>
              <a:t>容器的长度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 dirty="0"/>
              <a:t>    </a:t>
            </a:r>
            <a:r>
              <a:rPr lang="en-US" altLang="zh-CN" sz="1000" dirty="0" err="1"/>
              <a:t>NumIn</a:t>
            </a:r>
            <a:r>
              <a:rPr lang="en-US" altLang="zh-CN" sz="1000" dirty="0"/>
              <a:t>() int  //</a:t>
            </a:r>
            <a:r>
              <a:rPr lang="zh-CN" altLang="en-US" sz="1000" dirty="0"/>
              <a:t>输出参数的个数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 dirty="0"/>
              <a:t>    </a:t>
            </a:r>
            <a:r>
              <a:rPr lang="en-US" altLang="zh-CN" sz="1000" dirty="0" err="1"/>
              <a:t>NumOut</a:t>
            </a:r>
            <a:r>
              <a:rPr lang="en-US" altLang="zh-CN" sz="1000" dirty="0"/>
              <a:t>() int  //</a:t>
            </a:r>
            <a:r>
              <a:rPr lang="zh-CN" altLang="en-US" sz="1000" dirty="0"/>
              <a:t>返回参数的个数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1000" dirty="0"/>
              <a:t>}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31D0B20-A1E8-372D-BFD9-E1ACCFC634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dirty="0" err="1"/>
              <a:t>reflect.Value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9DE2235-C9B1-2CD0-8AAC-D09A2C06A72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1200" dirty="0"/>
              <a:t>type Value struct {</a:t>
            </a:r>
          </a:p>
          <a:p>
            <a:pPr marL="0" indent="0">
              <a:buNone/>
            </a:pPr>
            <a:r>
              <a:rPr kumimoji="1" lang="en-US" altLang="zh-CN" sz="1200" dirty="0"/>
              <a:t>    // </a:t>
            </a:r>
            <a:r>
              <a:rPr kumimoji="1" lang="zh-CN" altLang="en-US" sz="1200" dirty="0"/>
              <a:t>代表的数据类型</a:t>
            </a:r>
          </a:p>
          <a:p>
            <a:pPr marL="0" indent="0">
              <a:buNone/>
            </a:pPr>
            <a:r>
              <a:rPr kumimoji="1" lang="zh-CN" altLang="en-US" sz="1200" dirty="0"/>
              <a:t>    </a:t>
            </a:r>
            <a:r>
              <a:rPr kumimoji="1" lang="en-US" altLang="zh-CN" sz="1200" dirty="0" err="1"/>
              <a:t>typ</a:t>
            </a:r>
            <a:r>
              <a:rPr kumimoji="1" lang="en-US" altLang="zh-CN" sz="1200" dirty="0"/>
              <a:t> *</a:t>
            </a:r>
            <a:r>
              <a:rPr kumimoji="1" lang="en-US" altLang="zh-CN" sz="1200" dirty="0" err="1"/>
              <a:t>rtype</a:t>
            </a:r>
            <a:endParaRPr kumimoji="1" lang="en-US" altLang="zh-CN" sz="1200" dirty="0"/>
          </a:p>
          <a:p>
            <a:pPr marL="0" indent="0">
              <a:buNone/>
            </a:pPr>
            <a:r>
              <a:rPr kumimoji="1" lang="en-US" altLang="zh-CN" sz="1200" dirty="0"/>
              <a:t>    // </a:t>
            </a:r>
            <a:r>
              <a:rPr kumimoji="1" lang="zh-CN" altLang="en-US" sz="1200" dirty="0"/>
              <a:t>指向原始数据的指针</a:t>
            </a:r>
          </a:p>
          <a:p>
            <a:pPr marL="0" indent="0">
              <a:buNone/>
            </a:pPr>
            <a:r>
              <a:rPr kumimoji="1" lang="zh-CN" altLang="en-US" sz="1200" dirty="0"/>
              <a:t>    </a:t>
            </a:r>
            <a:r>
              <a:rPr kumimoji="1" lang="en-US" altLang="zh-CN" sz="1200" dirty="0" err="1"/>
              <a:t>ptr</a:t>
            </a:r>
            <a:r>
              <a:rPr kumimoji="1" lang="en-US" altLang="zh-CN" sz="1200" dirty="0"/>
              <a:t> </a:t>
            </a:r>
            <a:r>
              <a:rPr kumimoji="1" lang="en-US" altLang="zh-CN" sz="1200" dirty="0" err="1"/>
              <a:t>unsafe.Pointer</a:t>
            </a:r>
            <a:endParaRPr kumimoji="1" lang="en-US" altLang="zh-CN" sz="1200" dirty="0"/>
          </a:p>
          <a:p>
            <a:pPr marL="0" indent="0">
              <a:buNone/>
            </a:pPr>
            <a:r>
              <a:rPr kumimoji="1" lang="en-US" altLang="zh-CN" sz="1200" dirty="0"/>
              <a:t>}</a:t>
            </a:r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870B8802-0C31-5511-FFFE-26CC37B85EE4}"/>
              </a:ext>
            </a:extLst>
          </p:cNvPr>
          <p:cNvSpPr/>
          <p:nvPr/>
        </p:nvSpPr>
        <p:spPr>
          <a:xfrm>
            <a:off x="6774501" y="4169724"/>
            <a:ext cx="4102465" cy="347229"/>
          </a:xfrm>
          <a:prstGeom prst="wedgeRoundRectCallout">
            <a:avLst>
              <a:gd name="adj1" fmla="val -30761"/>
              <a:gd name="adj2" fmla="val -138744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sz="1200" spc="13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通过</a:t>
            </a:r>
            <a:r>
              <a:rPr kumimoji="1" lang="en-US" altLang="zh-CN" sz="1200" spc="130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reflect.Value</a:t>
            </a:r>
            <a:r>
              <a:rPr kumimoji="1" lang="zh-CN" altLang="en-US" sz="1200" spc="13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获取、修改原始数据类型里的值</a:t>
            </a:r>
          </a:p>
        </p:txBody>
      </p:sp>
      <p:sp>
        <p:nvSpPr>
          <p:cNvPr id="8" name="圆角矩形标注 4">
            <a:extLst>
              <a:ext uri="{FF2B5EF4-FFF2-40B4-BE49-F238E27FC236}">
                <a16:creationId xmlns:a16="http://schemas.microsoft.com/office/drawing/2014/main" id="{768C9CCC-862A-423C-A79A-8EF67AA827B4}"/>
              </a:ext>
            </a:extLst>
          </p:cNvPr>
          <p:cNvSpPr/>
          <p:nvPr/>
        </p:nvSpPr>
        <p:spPr>
          <a:xfrm>
            <a:off x="3203179" y="5600267"/>
            <a:ext cx="1867948" cy="473639"/>
          </a:xfrm>
          <a:prstGeom prst="wedgeRoundRectCallout">
            <a:avLst>
              <a:gd name="adj1" fmla="val -24895"/>
              <a:gd name="adj2" fmla="val -123828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sz="1200" spc="13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通过</a:t>
            </a:r>
            <a:r>
              <a:rPr kumimoji="1" lang="en-US" altLang="zh-CN" sz="1200" spc="130" dirty="0" err="1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reflect.Type</a:t>
            </a:r>
            <a:r>
              <a:rPr kumimoji="1" lang="zh-CN" altLang="en-US" sz="1200" spc="13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获取类型相关的信息</a:t>
            </a:r>
            <a:endParaRPr kumimoji="1" lang="zh-CN" altLang="en-US" sz="12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763853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C8077C-BB6B-644A-CC33-75A03F750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获取</a:t>
            </a:r>
            <a:r>
              <a:rPr kumimoji="1" lang="en-US" altLang="zh-CN" dirty="0"/>
              <a:t>Field</a:t>
            </a:r>
            <a:r>
              <a:rPr kumimoji="1" lang="zh-CN" altLang="en-US" dirty="0"/>
              <a:t>信息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A490C6-8E49-9F0A-A4F7-9A54E8F8D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dirty="0" err="1"/>
              <a:t>typeUser</a:t>
            </a:r>
            <a:r>
              <a:rPr lang="en-US" altLang="zh-CN" sz="1800" dirty="0"/>
              <a:t> := </a:t>
            </a:r>
            <a:r>
              <a:rPr lang="en-US" altLang="zh-CN" sz="1800" dirty="0" err="1"/>
              <a:t>reflect.TypeOf</a:t>
            </a:r>
            <a:r>
              <a:rPr lang="en-US" altLang="zh-CN" sz="1800" dirty="0"/>
              <a:t>(User{})</a:t>
            </a:r>
          </a:p>
          <a:p>
            <a:pPr marL="0" indent="0">
              <a:buNone/>
            </a:pPr>
            <a:r>
              <a:rPr lang="en-US" altLang="zh-CN" sz="1800" dirty="0"/>
              <a:t>for </a:t>
            </a:r>
            <a:r>
              <a:rPr lang="en-US" altLang="zh-CN" sz="1800" dirty="0" err="1"/>
              <a:t>i</a:t>
            </a:r>
            <a:r>
              <a:rPr lang="en-US" altLang="zh-CN" sz="1800" dirty="0"/>
              <a:t> := 0; </a:t>
            </a:r>
            <a:r>
              <a:rPr lang="en-US" altLang="zh-CN" sz="1800" dirty="0" err="1"/>
              <a:t>i</a:t>
            </a:r>
            <a:r>
              <a:rPr lang="en-US" altLang="zh-CN" sz="1800" dirty="0"/>
              <a:t> &lt; </a:t>
            </a:r>
            <a:r>
              <a:rPr lang="en-US" altLang="zh-CN" sz="1800" dirty="0" err="1"/>
              <a:t>typeUser.NumField</a:t>
            </a:r>
            <a:r>
              <a:rPr lang="en-US" altLang="zh-CN" sz="1800" dirty="0"/>
              <a:t>() ; </a:t>
            </a:r>
            <a:r>
              <a:rPr lang="en-US" altLang="zh-CN" sz="1800" dirty="0" err="1"/>
              <a:t>i</a:t>
            </a:r>
            <a:r>
              <a:rPr lang="en-US" altLang="zh-CN" sz="1800" dirty="0"/>
              <a:t>++ {//</a:t>
            </a:r>
            <a:r>
              <a:rPr lang="zh-CN" altLang="en-US" sz="1800" dirty="0"/>
              <a:t>成员变量的个数</a:t>
            </a:r>
            <a:endParaRPr lang="en-US" altLang="zh-CN" sz="1800" dirty="0"/>
          </a:p>
          <a:p>
            <a:pPr marL="457200" lvl="1" indent="0">
              <a:buNone/>
            </a:pPr>
            <a:r>
              <a:rPr lang="en-US" altLang="zh-CN" sz="1800" dirty="0"/>
              <a:t>field := </a:t>
            </a:r>
            <a:r>
              <a:rPr lang="en-US" altLang="zh-CN" sz="1800" dirty="0" err="1"/>
              <a:t>typeUser.Field</a:t>
            </a:r>
            <a:r>
              <a:rPr lang="en-US" altLang="zh-CN" sz="1800" dirty="0"/>
              <a:t>(</a:t>
            </a:r>
            <a:r>
              <a:rPr lang="en-US" altLang="zh-CN" sz="1800" dirty="0" err="1"/>
              <a:t>i</a:t>
            </a:r>
            <a:r>
              <a:rPr lang="en-US" altLang="zh-CN" sz="1800" dirty="0"/>
              <a:t>)</a:t>
            </a:r>
          </a:p>
          <a:p>
            <a:pPr marL="457200" lvl="1" indent="0">
              <a:buNone/>
            </a:pPr>
            <a:r>
              <a:rPr lang="en-US" altLang="zh-CN" sz="1800" dirty="0" err="1"/>
              <a:t>fmt.Printf</a:t>
            </a:r>
            <a:r>
              <a:rPr lang="en-US" altLang="zh-CN" sz="1800" dirty="0"/>
              <a:t>("%s offset %d anonymous %t type %s exported %t </a:t>
            </a:r>
            <a:r>
              <a:rPr lang="en-US" altLang="zh-CN" sz="1800" dirty="0" err="1"/>
              <a:t>json</a:t>
            </a:r>
            <a:r>
              <a:rPr lang="en-US" altLang="zh-CN" sz="1800" dirty="0"/>
              <a:t> tag %s\n", </a:t>
            </a:r>
          </a:p>
          <a:p>
            <a:pPr marL="914400" lvl="2" indent="0">
              <a:buNone/>
            </a:pPr>
            <a:r>
              <a:rPr lang="en-US" altLang="zh-CN" sz="1800" dirty="0" err="1"/>
              <a:t>field.Name</a:t>
            </a:r>
            <a:r>
              <a:rPr lang="en-US" altLang="zh-CN" sz="1800" dirty="0"/>
              <a:t>, //</a:t>
            </a:r>
            <a:r>
              <a:rPr lang="zh-CN" altLang="en-US" sz="1800" dirty="0"/>
              <a:t>变量名称</a:t>
            </a:r>
          </a:p>
          <a:p>
            <a:pPr marL="914400" lvl="2" indent="0">
              <a:buNone/>
            </a:pPr>
            <a:r>
              <a:rPr lang="en-US" altLang="zh-CN" sz="1800" dirty="0" err="1"/>
              <a:t>field.Offset</a:t>
            </a:r>
            <a:r>
              <a:rPr lang="en-US" altLang="zh-CN" sz="1800" dirty="0"/>
              <a:t>, //</a:t>
            </a:r>
            <a:r>
              <a:rPr lang="zh-CN" altLang="en-US" sz="1800" dirty="0"/>
              <a:t>相对于结构体首地址的内存偏移量，</a:t>
            </a:r>
            <a:r>
              <a:rPr lang="en-US" altLang="zh-CN" sz="1800" dirty="0"/>
              <a:t>string</a:t>
            </a:r>
            <a:r>
              <a:rPr lang="zh-CN" altLang="en-US" sz="1800" dirty="0"/>
              <a:t>类型会占据</a:t>
            </a:r>
            <a:r>
              <a:rPr lang="en-US" altLang="zh-CN" sz="1800" dirty="0"/>
              <a:t>16</a:t>
            </a:r>
            <a:r>
              <a:rPr lang="zh-CN" altLang="en-US" sz="1800" dirty="0"/>
              <a:t>个字节</a:t>
            </a:r>
          </a:p>
          <a:p>
            <a:pPr marL="914400" lvl="2" indent="0">
              <a:buNone/>
            </a:pPr>
            <a:r>
              <a:rPr lang="en-US" altLang="zh-CN" sz="1800" dirty="0" err="1"/>
              <a:t>field.Anonymous</a:t>
            </a:r>
            <a:r>
              <a:rPr lang="en-US" altLang="zh-CN" sz="1800" dirty="0"/>
              <a:t>, //</a:t>
            </a:r>
            <a:r>
              <a:rPr lang="zh-CN" altLang="en-US" sz="1800" dirty="0"/>
              <a:t>是否为匿名成员</a:t>
            </a:r>
          </a:p>
          <a:p>
            <a:pPr marL="914400" lvl="2" indent="0">
              <a:buNone/>
            </a:pPr>
            <a:r>
              <a:rPr lang="en-US" altLang="zh-CN" sz="1800" dirty="0" err="1"/>
              <a:t>field.Type</a:t>
            </a:r>
            <a:r>
              <a:rPr lang="en-US" altLang="zh-CN" sz="1800" dirty="0"/>
              <a:t>, //</a:t>
            </a:r>
            <a:r>
              <a:rPr lang="zh-CN" altLang="en-US" sz="1800" dirty="0"/>
              <a:t>数据类型，</a:t>
            </a:r>
            <a:r>
              <a:rPr lang="en-US" altLang="zh-CN" sz="1800" dirty="0" err="1"/>
              <a:t>reflect.Type</a:t>
            </a:r>
            <a:r>
              <a:rPr lang="zh-CN" altLang="en-US" sz="1800" dirty="0"/>
              <a:t>类型</a:t>
            </a:r>
          </a:p>
          <a:p>
            <a:pPr marL="914400" lvl="2" indent="0">
              <a:buNone/>
            </a:pPr>
            <a:r>
              <a:rPr lang="en-US" altLang="zh-CN" sz="1800" dirty="0" err="1"/>
              <a:t>field.IsExported</a:t>
            </a:r>
            <a:r>
              <a:rPr lang="en-US" altLang="zh-CN" sz="1800" dirty="0"/>
              <a:t>(), //</a:t>
            </a:r>
            <a:r>
              <a:rPr lang="zh-CN" altLang="en-US" sz="1800" dirty="0"/>
              <a:t>包外是否可见（即是否以大写字母开头）</a:t>
            </a:r>
          </a:p>
          <a:p>
            <a:pPr marL="914400" lvl="2" indent="0">
              <a:buNone/>
            </a:pPr>
            <a:r>
              <a:rPr lang="en-US" altLang="zh-CN" sz="1800" dirty="0" err="1">
                <a:solidFill>
                  <a:srgbClr val="F76212"/>
                </a:solidFill>
              </a:rPr>
              <a:t>field.Tag.Get</a:t>
            </a:r>
            <a:r>
              <a:rPr lang="en-US" altLang="zh-CN" sz="1800" dirty="0">
                <a:solidFill>
                  <a:srgbClr val="F76212"/>
                </a:solidFill>
              </a:rPr>
              <a:t>("</a:t>
            </a:r>
            <a:r>
              <a:rPr lang="en-US" altLang="zh-CN" sz="1800" dirty="0" err="1">
                <a:solidFill>
                  <a:srgbClr val="F76212"/>
                </a:solidFill>
              </a:rPr>
              <a:t>json</a:t>
            </a:r>
            <a:r>
              <a:rPr lang="en-US" altLang="zh-CN" sz="1800" dirty="0">
                <a:solidFill>
                  <a:srgbClr val="F76212"/>
                </a:solidFill>
              </a:rPr>
              <a:t>")) </a:t>
            </a:r>
            <a:r>
              <a:rPr lang="en-US" altLang="zh-CN" sz="1800" dirty="0"/>
              <a:t>//</a:t>
            </a:r>
            <a:r>
              <a:rPr lang="zh-CN" altLang="en-US" sz="1800" dirty="0"/>
              <a:t>获取成员变量后面</a:t>
            </a:r>
            <a:r>
              <a:rPr lang="en-US" altLang="zh-CN" sz="1800" dirty="0"/>
              <a:t>``</a:t>
            </a:r>
            <a:r>
              <a:rPr lang="zh-CN" altLang="en-US" sz="1800" dirty="0"/>
              <a:t>里面定义的</a:t>
            </a:r>
            <a:r>
              <a:rPr lang="en-US" altLang="zh-CN" sz="1800" dirty="0"/>
              <a:t>tag</a:t>
            </a:r>
          </a:p>
          <a:p>
            <a:pPr marL="0" indent="0">
              <a:buNone/>
            </a:pPr>
            <a:r>
              <a:rPr lang="en-US" altLang="zh-CN" sz="1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28598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7508-D319-C05C-EF03-1348A2065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ORM</a:t>
            </a:r>
            <a:r>
              <a:rPr lang="zh-CN" altLang="en-US" dirty="0"/>
              <a:t>实现原理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F04E87-0214-288C-2ADC-C24211965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5546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600" dirty="0"/>
              <a:t>type User struct {</a:t>
            </a:r>
          </a:p>
          <a:p>
            <a:pPr marL="0" indent="0">
              <a:buNone/>
            </a:pPr>
            <a:r>
              <a:rPr lang="en-US" altLang="zh-CN" sz="1600" dirty="0"/>
              <a:t>    Id         int    `gorm:"</a:t>
            </a:r>
            <a:r>
              <a:rPr lang="en-US" altLang="zh-CN" sz="1600" dirty="0" err="1"/>
              <a:t>column:id;primaryKey</a:t>
            </a:r>
            <a:r>
              <a:rPr lang="en-US" altLang="zh-CN" sz="1600" dirty="0"/>
              <a:t>"`</a:t>
            </a:r>
          </a:p>
          <a:p>
            <a:pPr marL="0" indent="0">
              <a:buNone/>
            </a:pPr>
            <a:r>
              <a:rPr lang="en-US" altLang="zh-CN" sz="1600" dirty="0"/>
              <a:t>    Gender     string `gorm:"</a:t>
            </a:r>
            <a:r>
              <a:rPr lang="en-US" altLang="zh-CN" sz="1600" dirty="0" err="1"/>
              <a:t>column:sex</a:t>
            </a:r>
            <a:r>
              <a:rPr lang="en-US" altLang="zh-CN" sz="1600" dirty="0"/>
              <a:t>"`</a:t>
            </a:r>
          </a:p>
          <a:p>
            <a:pPr marL="0" indent="0">
              <a:buNone/>
            </a:pPr>
            <a:r>
              <a:rPr lang="en-US" altLang="zh-CN" sz="1600" dirty="0"/>
              <a:t>    Name       string `gorm:"-"`</a:t>
            </a:r>
          </a:p>
          <a:p>
            <a:pPr marL="0" indent="0">
              <a:buNone/>
            </a:pPr>
            <a:r>
              <a:rPr lang="en-US" altLang="zh-CN" sz="1600" dirty="0"/>
              <a:t>    </a:t>
            </a:r>
            <a:r>
              <a:rPr lang="en-US" altLang="zh-CN" sz="1600" dirty="0" err="1"/>
              <a:t>FamilyName</a:t>
            </a:r>
            <a:r>
              <a:rPr lang="en-US" altLang="zh-CN" sz="1600" dirty="0"/>
              <a:t> string</a:t>
            </a:r>
          </a:p>
          <a:p>
            <a:pPr marL="0" indent="0">
              <a:buNone/>
            </a:pPr>
            <a:r>
              <a:rPr lang="en-US" altLang="zh-CN" sz="1600" dirty="0"/>
              <a:t>}</a:t>
            </a:r>
            <a:endParaRPr lang="zh-CN" altLang="en-US" sz="16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AF8E06E-B886-5BC3-0DD2-A07CC877028A}"/>
              </a:ext>
            </a:extLst>
          </p:cNvPr>
          <p:cNvSpPr txBox="1"/>
          <p:nvPr/>
        </p:nvSpPr>
        <p:spPr>
          <a:xfrm>
            <a:off x="6624412" y="1825625"/>
            <a:ext cx="4729389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func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GetGormFields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stc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interface{}) []string {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value :=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reflect.ValueOf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stc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typ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:=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value.Type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columns := make([]string, 0,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value.NumField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())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for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:= 0;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&lt;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value.NumField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();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++ {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fieldType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:=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typ.Field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//</a:t>
            </a:r>
            <a:r>
              <a:rPr lang="zh-CN" altLang="en-US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不做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ORM</a:t>
            </a:r>
            <a:r>
              <a:rPr lang="zh-CN" altLang="en-US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映射的字段跳过</a:t>
            </a:r>
          </a:p>
          <a:p>
            <a:r>
              <a:rPr lang="zh-CN" altLang="en-US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if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fieldType.Tag.Get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("gorm") == "-" {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continue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}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//</a:t>
            </a:r>
            <a:r>
              <a:rPr lang="zh-CN" altLang="en-US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如果没有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gorm Tag</a:t>
            </a:r>
            <a:r>
              <a:rPr lang="zh-CN" altLang="en-US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，则把驼峰转为蛇形</a:t>
            </a:r>
          </a:p>
          <a:p>
            <a:r>
              <a:rPr lang="zh-CN" altLang="en-US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name := util.Camel2Snake(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fieldType.Name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if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len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fieldType.Tag.Get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("gorm")) &gt; 0 {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content :=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fieldType.Tag.Get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("gorm")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if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strings.HasPrefix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(content, "column:") {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        content = content[7:]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        pos := </a:t>
            </a:r>
            <a:r>
              <a:rPr lang="en-US" altLang="zh-CN" sz="10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strings.Index</a:t>
            </a:r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(content, ";")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        if pos &gt; 0 {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                name = content[0:pos]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        } else if pos &lt; 0 {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                name = content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        }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}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}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columns = append(columns, name)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}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return columns</a:t>
            </a:r>
          </a:p>
          <a:p>
            <a:r>
              <a:rPr lang="en-US" altLang="zh-CN" sz="1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  <a:endParaRPr lang="zh-CN" altLang="en-US" sz="1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33239C1-AB15-2F85-C934-E49666ECC9E2}"/>
              </a:ext>
            </a:extLst>
          </p:cNvPr>
          <p:cNvSpPr txBox="1"/>
          <p:nvPr/>
        </p:nvSpPr>
        <p:spPr>
          <a:xfrm>
            <a:off x="838200" y="4361854"/>
            <a:ext cx="472939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带</a:t>
            </a:r>
            <a:r>
              <a:rPr lang="en-US" altLang="zh-CN" sz="16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sql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:-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Field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忽略掉</a:t>
            </a:r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通过</a:t>
            </a:r>
            <a:r>
              <a:rPr lang="en-US" altLang="zh-CN" sz="16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field.Tag.Get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en-US" altLang="zh-CN" sz="1600" dirty="0"/>
              <a:t>"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gorm</a:t>
            </a:r>
            <a:r>
              <a:rPr lang="en-US" altLang="zh-CN" sz="1600" dirty="0"/>
              <a:t>"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 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获得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gorm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后面的内容</a:t>
            </a:r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把前缀</a:t>
            </a:r>
            <a:r>
              <a:rPr lang="en-US" altLang="zh-CN" sz="1600" dirty="0"/>
              <a:t>"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column:</a:t>
            </a:r>
            <a:r>
              <a:rPr lang="en-US" altLang="zh-CN" sz="1600" dirty="0"/>
              <a:t>"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去掉</a:t>
            </a:r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用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;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分隔，取第一部分</a:t>
            </a:r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没有显式写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gorm Tag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Field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将转为蛇形即对应</a:t>
            </a:r>
            <a:r>
              <a:rPr lang="en-US" altLang="zh-CN" sz="16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mysql</a:t>
            </a:r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表里的</a:t>
            </a:r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column</a:t>
            </a:r>
            <a:endParaRPr lang="zh-CN" altLang="en-U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774268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BFED35-B5BD-ED0C-6B43-D8D7EC22BC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Redis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17642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465E3A-72D0-24D0-A0F4-1A4F85714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Redis</a:t>
            </a:r>
            <a:r>
              <a:rPr lang="zh-CN" altLang="en-US" dirty="0"/>
              <a:t>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913886-BEB4-24B0-F9E9-F52CB1357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zh-CN" dirty="0"/>
              <a:t>Redis</a:t>
            </a:r>
            <a:r>
              <a:rPr lang="zh-CN" altLang="en-US" dirty="0"/>
              <a:t>是一个基于内存的数据存储系统。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基于内存，所以快，是</a:t>
            </a:r>
            <a:r>
              <a:rPr lang="en-US" altLang="zh-CN" dirty="0" err="1"/>
              <a:t>Mysql</a:t>
            </a:r>
            <a:r>
              <a:rPr lang="zh-CN" altLang="en-US" dirty="0"/>
              <a:t>的</a:t>
            </a:r>
            <a:r>
              <a:rPr lang="en-US" altLang="zh-CN" dirty="0"/>
              <a:t>10</a:t>
            </a:r>
            <a:r>
              <a:rPr lang="zh-CN" altLang="en-US" dirty="0"/>
              <a:t>到</a:t>
            </a:r>
            <a:r>
              <a:rPr lang="en-US" altLang="zh-CN" dirty="0"/>
              <a:t>100</a:t>
            </a:r>
            <a:r>
              <a:rPr lang="zh-CN" altLang="en-US" dirty="0"/>
              <a:t>倍。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为防止数据丢失，数据会周期性地持久化到磁盘。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/>
              <a:t>Redis</a:t>
            </a:r>
            <a:r>
              <a:rPr lang="zh-CN" altLang="en-US" dirty="0"/>
              <a:t>跟业务程序是分开部署的，所以</a:t>
            </a:r>
            <a:r>
              <a:rPr lang="en-US" altLang="zh-CN" dirty="0"/>
              <a:t>Redis</a:t>
            </a:r>
            <a:r>
              <a:rPr lang="zh-CN" altLang="en-US" dirty="0"/>
              <a:t>可以充当分布式缓存。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支持丰富的数据类型：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字符串（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String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）、哈希（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Hash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）、列表（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List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）、集合（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Set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）和有序集合（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Sorted Set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）。</a:t>
            </a:r>
            <a:endParaRPr lang="en-US" altLang="zh-CN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20000"/>
              </a:lnSpc>
            </a:pP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支持发布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/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订阅模式，发布者将消息发送到指定的频道，订阅者可以接收和处理这些消息。这种模式常应用于实时通信、事件驱动系统和消息队列等场景。</a:t>
            </a:r>
            <a:endParaRPr lang="en-US" altLang="zh-CN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Redis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事务太鸡肋，不建议使用。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7003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实战建议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kumimoji="1" lang="zh-CN" altLang="en-US" dirty="0"/>
              <a:t>写</a:t>
            </a:r>
            <a:r>
              <a:rPr kumimoji="1" lang="en-US" altLang="zh-CN" dirty="0" err="1"/>
              <a:t>sql</a:t>
            </a:r>
            <a:r>
              <a:rPr kumimoji="1" lang="zh-CN" altLang="en-US" dirty="0"/>
              <a:t>时一律使用小写</a:t>
            </a:r>
            <a:endParaRPr kumimoji="1" lang="en-US" altLang="zh-CN" dirty="0"/>
          </a:p>
          <a:p>
            <a:pPr>
              <a:lnSpc>
                <a:spcPct val="100000"/>
              </a:lnSpc>
            </a:pPr>
            <a:r>
              <a:rPr kumimoji="1" lang="zh-CN" altLang="en-US" dirty="0"/>
              <a:t>建表时先判断表是否已存在</a:t>
            </a:r>
            <a:r>
              <a:rPr kumimoji="1" lang="en-US" altLang="zh-CN" dirty="0"/>
              <a:t>	</a:t>
            </a:r>
            <a:r>
              <a:rPr lang="en-US" altLang="zh-CN" dirty="0"/>
              <a:t> if not exists </a:t>
            </a:r>
          </a:p>
          <a:p>
            <a:pPr>
              <a:lnSpc>
                <a:spcPct val="100000"/>
              </a:lnSpc>
            </a:pPr>
            <a:r>
              <a:rPr kumimoji="1" lang="zh-CN" altLang="en-US" dirty="0"/>
              <a:t>所有的列和表都加</a:t>
            </a:r>
            <a:r>
              <a:rPr kumimoji="1" lang="en-US" altLang="zh-CN" dirty="0"/>
              <a:t>comment</a:t>
            </a:r>
          </a:p>
          <a:p>
            <a:pPr>
              <a:lnSpc>
                <a:spcPct val="100000"/>
              </a:lnSpc>
            </a:pPr>
            <a:r>
              <a:rPr kumimoji="1" lang="zh-CN" altLang="en-US" dirty="0"/>
              <a:t>字符串长度比较短时尽量使用</a:t>
            </a:r>
            <a:r>
              <a:rPr kumimoji="1" lang="en-US" altLang="zh-CN" dirty="0"/>
              <a:t>char</a:t>
            </a:r>
            <a:r>
              <a:rPr kumimoji="1" lang="zh-CN" altLang="en-US" dirty="0"/>
              <a:t>，定长有利于内存对齐，读写性能更好，而</a:t>
            </a:r>
            <a:r>
              <a:rPr kumimoji="1" lang="en-US" altLang="zh-CN" dirty="0"/>
              <a:t>varchar</a:t>
            </a:r>
            <a:r>
              <a:rPr kumimoji="1" lang="zh-CN" altLang="en-US" dirty="0"/>
              <a:t>字段频繁修改时容易产生内存碎片</a:t>
            </a:r>
            <a:endParaRPr kumimoji="1" lang="en-US" altLang="zh-CN" dirty="0"/>
          </a:p>
          <a:p>
            <a:pPr>
              <a:lnSpc>
                <a:spcPct val="100000"/>
              </a:lnSpc>
            </a:pPr>
            <a:r>
              <a:rPr kumimoji="1" lang="zh-CN" altLang="en-US" dirty="0"/>
              <a:t>满足需求的前提下尽量使用短的数据类型，如</a:t>
            </a:r>
            <a:r>
              <a:rPr kumimoji="1" lang="en-US" altLang="zh-CN" dirty="0" err="1"/>
              <a:t>tinyint</a:t>
            </a:r>
            <a:r>
              <a:rPr kumimoji="1" lang="zh-CN" altLang="en-US" dirty="0"/>
              <a:t>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int,</a:t>
            </a:r>
            <a:r>
              <a:rPr kumimoji="1" lang="zh-CN" altLang="en-US" dirty="0"/>
              <a:t> </a:t>
            </a:r>
            <a:r>
              <a:rPr kumimoji="1" lang="en-US" altLang="zh-CN" dirty="0"/>
              <a:t>float</a:t>
            </a:r>
            <a:r>
              <a:rPr kumimoji="1" lang="zh-CN" altLang="en-US" dirty="0"/>
              <a:t>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</a:t>
            </a:r>
            <a:r>
              <a:rPr kumimoji="1" lang="en-US" altLang="zh-CN" dirty="0"/>
              <a:t>double,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date</a:t>
            </a:r>
            <a:r>
              <a:rPr kumimoji="1" lang="zh-CN" altLang="en-US" dirty="0"/>
              <a:t>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datetime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>
            <a:extLst>
              <a:ext uri="{FF2B5EF4-FFF2-40B4-BE49-F238E27FC236}">
                <a16:creationId xmlns:a16="http://schemas.microsoft.com/office/drawing/2014/main" id="{D4543FF3-E73D-3143-F96B-F9D52C09EF8A}"/>
              </a:ext>
            </a:extLst>
          </p:cNvPr>
          <p:cNvSpPr/>
          <p:nvPr/>
        </p:nvSpPr>
        <p:spPr>
          <a:xfrm>
            <a:off x="1134016" y="3154480"/>
            <a:ext cx="9419515" cy="822561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                                                           </a:t>
            </a:r>
            <a:r>
              <a:rPr lang="en-US" altLang="zh-CN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Redis</a:t>
            </a:r>
            <a:endParaRPr lang="zh-CN" altLang="en-US" dirty="0">
              <a:solidFill>
                <a:srgbClr val="F7621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7453870-83D9-6BAD-2F98-27D6DCDD3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发布</a:t>
            </a:r>
            <a:r>
              <a:rPr lang="en-US" altLang="zh-CN" dirty="0"/>
              <a:t>/</a:t>
            </a:r>
            <a:r>
              <a:rPr lang="zh-CN" altLang="en-US" dirty="0"/>
              <a:t>订阅模式</a:t>
            </a:r>
          </a:p>
        </p:txBody>
      </p:sp>
      <p:sp>
        <p:nvSpPr>
          <p:cNvPr id="4" name="流程图: 终止 3">
            <a:extLst>
              <a:ext uri="{FF2B5EF4-FFF2-40B4-BE49-F238E27FC236}">
                <a16:creationId xmlns:a16="http://schemas.microsoft.com/office/drawing/2014/main" id="{1688C9E9-8625-0875-990C-98C8F585C251}"/>
              </a:ext>
            </a:extLst>
          </p:cNvPr>
          <p:cNvSpPr/>
          <p:nvPr/>
        </p:nvSpPr>
        <p:spPr>
          <a:xfrm>
            <a:off x="1804842" y="2036437"/>
            <a:ext cx="1573247" cy="507113"/>
          </a:xfrm>
          <a:prstGeom prst="flowChartTermina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Publisher1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流程图: 终止 4">
            <a:extLst>
              <a:ext uri="{FF2B5EF4-FFF2-40B4-BE49-F238E27FC236}">
                <a16:creationId xmlns:a16="http://schemas.microsoft.com/office/drawing/2014/main" id="{D2A307EC-1151-396C-7B3A-69BC4095EC21}"/>
              </a:ext>
            </a:extLst>
          </p:cNvPr>
          <p:cNvSpPr/>
          <p:nvPr/>
        </p:nvSpPr>
        <p:spPr>
          <a:xfrm>
            <a:off x="1804841" y="3311206"/>
            <a:ext cx="1573247" cy="507113"/>
          </a:xfrm>
          <a:prstGeom prst="flowChartTermina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Channel1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C2470F9-5834-D010-E736-CC73A0EEB656}"/>
              </a:ext>
            </a:extLst>
          </p:cNvPr>
          <p:cNvGrpSpPr/>
          <p:nvPr/>
        </p:nvGrpSpPr>
        <p:grpSpPr>
          <a:xfrm>
            <a:off x="756010" y="4585975"/>
            <a:ext cx="3668247" cy="507113"/>
            <a:chOff x="284835" y="4450212"/>
            <a:chExt cx="3668247" cy="507113"/>
          </a:xfrm>
        </p:grpSpPr>
        <p:sp>
          <p:nvSpPr>
            <p:cNvPr id="6" name="流程图: 终止 5">
              <a:extLst>
                <a:ext uri="{FF2B5EF4-FFF2-40B4-BE49-F238E27FC236}">
                  <a16:creationId xmlns:a16="http://schemas.microsoft.com/office/drawing/2014/main" id="{F262692E-8235-D28D-824B-B3CC12F4CF72}"/>
                </a:ext>
              </a:extLst>
            </p:cNvPr>
            <p:cNvSpPr/>
            <p:nvPr/>
          </p:nvSpPr>
          <p:spPr>
            <a:xfrm>
              <a:off x="2379835" y="4450212"/>
              <a:ext cx="1573247" cy="507113"/>
            </a:xfrm>
            <a:prstGeom prst="flowChartTermina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</a:rPr>
                <a:t>Subscriber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2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7" name="流程图: 终止 6">
              <a:extLst>
                <a:ext uri="{FF2B5EF4-FFF2-40B4-BE49-F238E27FC236}">
                  <a16:creationId xmlns:a16="http://schemas.microsoft.com/office/drawing/2014/main" id="{5FB79F4E-142E-8F6E-7E9C-F1D59AA74EA6}"/>
                </a:ext>
              </a:extLst>
            </p:cNvPr>
            <p:cNvSpPr/>
            <p:nvPr/>
          </p:nvSpPr>
          <p:spPr>
            <a:xfrm>
              <a:off x="284835" y="4450212"/>
              <a:ext cx="1573247" cy="507113"/>
            </a:xfrm>
            <a:prstGeom prst="flowChartTermina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Subscriber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39932CAA-96AC-9AFF-4965-9691DAA23B42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591465" y="2543550"/>
            <a:ext cx="1" cy="7676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955FFC00-1698-A101-2619-B707CA3FE285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591465" y="3818319"/>
            <a:ext cx="1046169" cy="7676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6DD082B0-BB0B-5DC9-EAB4-40A76D4C6106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1542634" y="3818319"/>
            <a:ext cx="1048831" cy="7676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2B91F91D-8AF2-45DC-597E-8E98FFA3E430}"/>
              </a:ext>
            </a:extLst>
          </p:cNvPr>
          <p:cNvGrpSpPr/>
          <p:nvPr/>
        </p:nvGrpSpPr>
        <p:grpSpPr>
          <a:xfrm>
            <a:off x="5292738" y="2036437"/>
            <a:ext cx="5763247" cy="3056651"/>
            <a:chOff x="5292738" y="2036437"/>
            <a:chExt cx="5763247" cy="3056651"/>
          </a:xfrm>
        </p:grpSpPr>
        <p:sp>
          <p:nvSpPr>
            <p:cNvPr id="21" name="流程图: 终止 20">
              <a:extLst>
                <a:ext uri="{FF2B5EF4-FFF2-40B4-BE49-F238E27FC236}">
                  <a16:creationId xmlns:a16="http://schemas.microsoft.com/office/drawing/2014/main" id="{CD77998D-A896-EA29-6DDC-5CFE796F2703}"/>
                </a:ext>
              </a:extLst>
            </p:cNvPr>
            <p:cNvSpPr/>
            <p:nvPr/>
          </p:nvSpPr>
          <p:spPr>
            <a:xfrm>
              <a:off x="5292738" y="4585975"/>
              <a:ext cx="1573247" cy="507113"/>
            </a:xfrm>
            <a:prstGeom prst="flowChartTermina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</a:rPr>
                <a:t>Subscriber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1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4EAE149D-E03A-C2FC-28A9-D84D0974CE97}"/>
                </a:ext>
              </a:extLst>
            </p:cNvPr>
            <p:cNvGrpSpPr/>
            <p:nvPr/>
          </p:nvGrpSpPr>
          <p:grpSpPr>
            <a:xfrm>
              <a:off x="6079362" y="2036437"/>
              <a:ext cx="4976623" cy="3056651"/>
              <a:chOff x="6079362" y="2036437"/>
              <a:chExt cx="4976623" cy="3056651"/>
            </a:xfrm>
          </p:grpSpPr>
          <p:sp>
            <p:nvSpPr>
              <p:cNvPr id="17" name="流程图: 终止 16">
                <a:extLst>
                  <a:ext uri="{FF2B5EF4-FFF2-40B4-BE49-F238E27FC236}">
                    <a16:creationId xmlns:a16="http://schemas.microsoft.com/office/drawing/2014/main" id="{B1F842A9-DBB0-C057-99D5-EFED8A7DF462}"/>
                  </a:ext>
                </a:extLst>
              </p:cNvPr>
              <p:cNvSpPr/>
              <p:nvPr/>
            </p:nvSpPr>
            <p:spPr>
              <a:xfrm>
                <a:off x="6341570" y="2036437"/>
                <a:ext cx="1573247" cy="507113"/>
              </a:xfrm>
              <a:prstGeom prst="flowChartTerminator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Publisher1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18" name="流程图: 终止 17">
                <a:extLst>
                  <a:ext uri="{FF2B5EF4-FFF2-40B4-BE49-F238E27FC236}">
                    <a16:creationId xmlns:a16="http://schemas.microsoft.com/office/drawing/2014/main" id="{165E7EA1-B744-FF3C-C38B-13C50D62615C}"/>
                  </a:ext>
                </a:extLst>
              </p:cNvPr>
              <p:cNvSpPr/>
              <p:nvPr/>
            </p:nvSpPr>
            <p:spPr>
              <a:xfrm>
                <a:off x="6341569" y="3311206"/>
                <a:ext cx="1573247" cy="507113"/>
              </a:xfrm>
              <a:prstGeom prst="flowChartTerminator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Channel1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0" name="流程图: 终止 19">
                <a:extLst>
                  <a:ext uri="{FF2B5EF4-FFF2-40B4-BE49-F238E27FC236}">
                    <a16:creationId xmlns:a16="http://schemas.microsoft.com/office/drawing/2014/main" id="{B15F27FD-9C34-B59F-605B-B6138318F476}"/>
                  </a:ext>
                </a:extLst>
              </p:cNvPr>
              <p:cNvSpPr/>
              <p:nvPr/>
            </p:nvSpPr>
            <p:spPr>
              <a:xfrm>
                <a:off x="7387738" y="4585975"/>
                <a:ext cx="1573247" cy="507113"/>
              </a:xfrm>
              <a:prstGeom prst="flowChartTerminator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  <a:cs typeface="+mn-cs"/>
                  </a:rPr>
                  <a:t>Subscriber</a:t>
                </a:r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2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28A96FF9-F089-98C2-5920-782C272CC4FA}"/>
                  </a:ext>
                </a:extLst>
              </p:cNvPr>
              <p:cNvCxnSpPr>
                <a:stCxn id="17" idx="2"/>
                <a:endCxn id="18" idx="0"/>
              </p:cNvCxnSpPr>
              <p:nvPr/>
            </p:nvCxnSpPr>
            <p:spPr>
              <a:xfrm flipH="1">
                <a:off x="7128193" y="2543550"/>
                <a:ext cx="1" cy="76765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直接箭头连接符 22">
                <a:extLst>
                  <a:ext uri="{FF2B5EF4-FFF2-40B4-BE49-F238E27FC236}">
                    <a16:creationId xmlns:a16="http://schemas.microsoft.com/office/drawing/2014/main" id="{D4E06E99-77A2-5276-6078-E2D2A488C453}"/>
                  </a:ext>
                </a:extLst>
              </p:cNvPr>
              <p:cNvCxnSpPr>
                <a:cxnSpLocks/>
                <a:stCxn id="18" idx="2"/>
                <a:endCxn id="20" idx="0"/>
              </p:cNvCxnSpPr>
              <p:nvPr/>
            </p:nvCxnSpPr>
            <p:spPr>
              <a:xfrm>
                <a:off x="7128193" y="3818319"/>
                <a:ext cx="1046169" cy="76765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箭头连接符 23">
                <a:extLst>
                  <a:ext uri="{FF2B5EF4-FFF2-40B4-BE49-F238E27FC236}">
                    <a16:creationId xmlns:a16="http://schemas.microsoft.com/office/drawing/2014/main" id="{571CB920-9C17-9EAA-9AD8-F9C334302E7E}"/>
                  </a:ext>
                </a:extLst>
              </p:cNvPr>
              <p:cNvCxnSpPr>
                <a:cxnSpLocks/>
                <a:stCxn id="18" idx="2"/>
                <a:endCxn id="21" idx="0"/>
              </p:cNvCxnSpPr>
              <p:nvPr/>
            </p:nvCxnSpPr>
            <p:spPr>
              <a:xfrm flipH="1">
                <a:off x="6079362" y="3818319"/>
                <a:ext cx="1048831" cy="76765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流程图: 终止 24">
                <a:extLst>
                  <a:ext uri="{FF2B5EF4-FFF2-40B4-BE49-F238E27FC236}">
                    <a16:creationId xmlns:a16="http://schemas.microsoft.com/office/drawing/2014/main" id="{D26375D2-E0AC-4154-29A3-FBACCA37DAAC}"/>
                  </a:ext>
                </a:extLst>
              </p:cNvPr>
              <p:cNvSpPr/>
              <p:nvPr/>
            </p:nvSpPr>
            <p:spPr>
              <a:xfrm>
                <a:off x="8393977" y="3311208"/>
                <a:ext cx="1573247" cy="507113"/>
              </a:xfrm>
              <a:prstGeom prst="flowChartTerminator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Channel2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6" name="流程图: 终止 25">
                <a:extLst>
                  <a:ext uri="{FF2B5EF4-FFF2-40B4-BE49-F238E27FC236}">
                    <a16:creationId xmlns:a16="http://schemas.microsoft.com/office/drawing/2014/main" id="{D736F02B-722A-07F7-032E-E6DFB280B925}"/>
                  </a:ext>
                </a:extLst>
              </p:cNvPr>
              <p:cNvSpPr/>
              <p:nvPr/>
            </p:nvSpPr>
            <p:spPr>
              <a:xfrm>
                <a:off x="8393976" y="2036438"/>
                <a:ext cx="1573247" cy="507113"/>
              </a:xfrm>
              <a:prstGeom prst="flowChartTerminator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Publisher2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7" name="流程图: 终止 26">
                <a:extLst>
                  <a:ext uri="{FF2B5EF4-FFF2-40B4-BE49-F238E27FC236}">
                    <a16:creationId xmlns:a16="http://schemas.microsoft.com/office/drawing/2014/main" id="{351EB6DA-7C3F-C5EA-7D77-59599C708C39}"/>
                  </a:ext>
                </a:extLst>
              </p:cNvPr>
              <p:cNvSpPr/>
              <p:nvPr/>
            </p:nvSpPr>
            <p:spPr>
              <a:xfrm>
                <a:off x="9482738" y="4585974"/>
                <a:ext cx="1573247" cy="507113"/>
              </a:xfrm>
              <a:prstGeom prst="flowChartTerminator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  <a:cs typeface="+mn-cs"/>
                  </a:rPr>
                  <a:t>Subscriber</a:t>
                </a:r>
                <a:r>
                  <a:rPr lang="en-US" altLang="zh-CN" dirty="0"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3</a:t>
                </a:r>
                <a:endPara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cxnSp>
            <p:nvCxnSpPr>
              <p:cNvPr id="28" name="直接箭头连接符 27">
                <a:extLst>
                  <a:ext uri="{FF2B5EF4-FFF2-40B4-BE49-F238E27FC236}">
                    <a16:creationId xmlns:a16="http://schemas.microsoft.com/office/drawing/2014/main" id="{DB3FB788-5FD3-9BD6-72FB-828A25802DEB}"/>
                  </a:ext>
                </a:extLst>
              </p:cNvPr>
              <p:cNvCxnSpPr>
                <a:cxnSpLocks/>
                <a:stCxn id="25" idx="2"/>
                <a:endCxn id="20" idx="0"/>
              </p:cNvCxnSpPr>
              <p:nvPr/>
            </p:nvCxnSpPr>
            <p:spPr>
              <a:xfrm flipH="1">
                <a:off x="8174362" y="3818321"/>
                <a:ext cx="1006239" cy="7676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直接箭头连接符 30">
                <a:extLst>
                  <a:ext uri="{FF2B5EF4-FFF2-40B4-BE49-F238E27FC236}">
                    <a16:creationId xmlns:a16="http://schemas.microsoft.com/office/drawing/2014/main" id="{BA65E9F2-B222-B2C7-2423-51DDD351E144}"/>
                  </a:ext>
                </a:extLst>
              </p:cNvPr>
              <p:cNvCxnSpPr>
                <a:cxnSpLocks/>
                <a:stCxn id="25" idx="2"/>
                <a:endCxn id="27" idx="0"/>
              </p:cNvCxnSpPr>
              <p:nvPr/>
            </p:nvCxnSpPr>
            <p:spPr>
              <a:xfrm>
                <a:off x="9180601" y="3818321"/>
                <a:ext cx="1088761" cy="76765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直接箭头连接符 33">
                <a:extLst>
                  <a:ext uri="{FF2B5EF4-FFF2-40B4-BE49-F238E27FC236}">
                    <a16:creationId xmlns:a16="http://schemas.microsoft.com/office/drawing/2014/main" id="{C8C10B8C-CFD6-7237-AD93-6D543825BA43}"/>
                  </a:ext>
                </a:extLst>
              </p:cNvPr>
              <p:cNvCxnSpPr>
                <a:cxnSpLocks/>
                <a:stCxn id="26" idx="2"/>
                <a:endCxn id="25" idx="0"/>
              </p:cNvCxnSpPr>
              <p:nvPr/>
            </p:nvCxnSpPr>
            <p:spPr>
              <a:xfrm>
                <a:off x="9180600" y="2543551"/>
                <a:ext cx="1" cy="76765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直接箭头连接符 36">
                <a:extLst>
                  <a:ext uri="{FF2B5EF4-FFF2-40B4-BE49-F238E27FC236}">
                    <a16:creationId xmlns:a16="http://schemas.microsoft.com/office/drawing/2014/main" id="{7CA644AD-0315-88B0-22A3-77386BE5E4AF}"/>
                  </a:ext>
                </a:extLst>
              </p:cNvPr>
              <p:cNvCxnSpPr>
                <a:cxnSpLocks/>
                <a:stCxn id="26" idx="2"/>
                <a:endCxn id="18" idx="0"/>
              </p:cNvCxnSpPr>
              <p:nvPr/>
            </p:nvCxnSpPr>
            <p:spPr>
              <a:xfrm flipH="1">
                <a:off x="7128193" y="2543551"/>
                <a:ext cx="2052407" cy="76765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直接箭头连接符 37">
                <a:extLst>
                  <a:ext uri="{FF2B5EF4-FFF2-40B4-BE49-F238E27FC236}">
                    <a16:creationId xmlns:a16="http://schemas.microsoft.com/office/drawing/2014/main" id="{3E924E40-56DF-931E-3B0B-5B8C4B2A4B27}"/>
                  </a:ext>
                </a:extLst>
              </p:cNvPr>
              <p:cNvCxnSpPr>
                <a:cxnSpLocks/>
                <a:stCxn id="17" idx="2"/>
                <a:endCxn id="25" idx="0"/>
              </p:cNvCxnSpPr>
              <p:nvPr/>
            </p:nvCxnSpPr>
            <p:spPr>
              <a:xfrm>
                <a:off x="7128194" y="2543550"/>
                <a:ext cx="2052407" cy="76765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DD0453BC-9FBD-5F9D-0C91-6E6A22362C03}"/>
              </a:ext>
            </a:extLst>
          </p:cNvPr>
          <p:cNvSpPr txBox="1"/>
          <p:nvPr/>
        </p:nvSpPr>
        <p:spPr>
          <a:xfrm>
            <a:off x="1006239" y="5626155"/>
            <a:ext cx="5447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Subscriber</a:t>
            </a:r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启动之前，</a:t>
            </a:r>
            <a:r>
              <a:rPr lang="en-US" altLang="zh-CN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Channel</a:t>
            </a:r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里的消息接收不到。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0216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E4DF58-AC83-98DE-D3D7-4D5733046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分布式锁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45A922-3F39-3EC5-17EE-9C2E72B24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60271"/>
            <a:ext cx="10515600" cy="68080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sz="1800" dirty="0" err="1"/>
              <a:t>SetNX</a:t>
            </a:r>
            <a:r>
              <a:rPr lang="en-US" altLang="zh-CN" sz="1800" dirty="0"/>
              <a:t>(</a:t>
            </a:r>
            <a:r>
              <a:rPr lang="en-US" altLang="zh-CN" sz="1800" dirty="0" err="1"/>
              <a:t>ctx</a:t>
            </a:r>
            <a:r>
              <a:rPr lang="en-US" altLang="zh-CN" sz="1800" dirty="0"/>
              <a:t> </a:t>
            </a:r>
            <a:r>
              <a:rPr lang="en-US" altLang="zh-CN" sz="1800" dirty="0" err="1"/>
              <a:t>context.Context</a:t>
            </a:r>
            <a:r>
              <a:rPr lang="en-US" altLang="zh-CN" sz="1800" dirty="0"/>
              <a:t>, key string, value interface{}, expiration </a:t>
            </a:r>
            <a:r>
              <a:rPr lang="en-US" altLang="zh-CN" sz="1800" dirty="0" err="1"/>
              <a:t>time.Duration</a:t>
            </a:r>
            <a:r>
              <a:rPr lang="en-US" altLang="zh-CN" sz="1800" dirty="0"/>
              <a:t>) *</a:t>
            </a:r>
            <a:r>
              <a:rPr lang="en-US" altLang="zh-CN" sz="1800" dirty="0" err="1"/>
              <a:t>BoolCmd</a:t>
            </a: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 err="1"/>
              <a:t>SetNX</a:t>
            </a:r>
            <a:r>
              <a:rPr lang="zh-CN" altLang="en-US" sz="1800" dirty="0"/>
              <a:t>如果</a:t>
            </a:r>
            <a:r>
              <a:rPr lang="en-US" altLang="zh-CN" sz="1800" dirty="0"/>
              <a:t>key</a:t>
            </a:r>
            <a:r>
              <a:rPr lang="zh-CN" altLang="en-US" sz="1800" dirty="0"/>
              <a:t>不存在则返回</a:t>
            </a:r>
            <a:r>
              <a:rPr lang="en-US" altLang="zh-CN" sz="1800" dirty="0"/>
              <a:t>true</a:t>
            </a:r>
            <a:r>
              <a:rPr lang="zh-CN" altLang="en-US" sz="1800" dirty="0"/>
              <a:t>，写入</a:t>
            </a:r>
            <a:r>
              <a:rPr lang="en-US" altLang="zh-CN" sz="1800" dirty="0"/>
              <a:t>key</a:t>
            </a:r>
            <a:r>
              <a:rPr lang="zh-CN" altLang="en-US" sz="1800" dirty="0"/>
              <a:t>，并设置过期时间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8066C4F-6EE8-8142-C62B-733BFB9EC2F2}"/>
              </a:ext>
            </a:extLst>
          </p:cNvPr>
          <p:cNvGrpSpPr/>
          <p:nvPr/>
        </p:nvGrpSpPr>
        <p:grpSpPr>
          <a:xfrm>
            <a:off x="3730139" y="4508112"/>
            <a:ext cx="4843525" cy="822561"/>
            <a:chOff x="1597205" y="3154480"/>
            <a:chExt cx="4843525" cy="822561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557B5DCA-9998-2469-31A8-7E683C794131}"/>
                </a:ext>
              </a:extLst>
            </p:cNvPr>
            <p:cNvSpPr/>
            <p:nvPr/>
          </p:nvSpPr>
          <p:spPr>
            <a:xfrm>
              <a:off x="1597205" y="3154480"/>
              <a:ext cx="4843525" cy="822561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                                                                               </a:t>
              </a:r>
              <a:r>
                <a:rPr lang="en-US" altLang="zh-CN" dirty="0">
                  <a:solidFill>
                    <a:srgbClr val="F76212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Redis</a:t>
              </a:r>
              <a:endParaRPr lang="zh-CN" altLang="en-US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" name="流程图: 终止 3">
              <a:extLst>
                <a:ext uri="{FF2B5EF4-FFF2-40B4-BE49-F238E27FC236}">
                  <a16:creationId xmlns:a16="http://schemas.microsoft.com/office/drawing/2014/main" id="{35F4B9D1-A8FE-32FE-3631-18263458ED8B}"/>
                </a:ext>
              </a:extLst>
            </p:cNvPr>
            <p:cNvSpPr/>
            <p:nvPr/>
          </p:nvSpPr>
          <p:spPr>
            <a:xfrm>
              <a:off x="1804842" y="3311206"/>
              <a:ext cx="3605691" cy="507113"/>
            </a:xfrm>
            <a:prstGeom prst="flowChartTermina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Key=iPhone</a:t>
              </a:r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秒杀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-</a:t>
              </a:r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共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3</a:t>
              </a:r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部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-</a:t>
              </a:r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第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2</a:t>
              </a:r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部</a:t>
              </a: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4B597D61-F787-D541-AF27-A058BF360F1D}"/>
              </a:ext>
            </a:extLst>
          </p:cNvPr>
          <p:cNvSpPr/>
          <p:nvPr/>
        </p:nvSpPr>
        <p:spPr>
          <a:xfrm>
            <a:off x="2982781" y="3194410"/>
            <a:ext cx="1545296" cy="471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90BAA66-2C90-D9A7-D9A4-D615BD3EE7CC}"/>
              </a:ext>
            </a:extLst>
          </p:cNvPr>
          <p:cNvSpPr/>
          <p:nvPr/>
        </p:nvSpPr>
        <p:spPr>
          <a:xfrm>
            <a:off x="5379254" y="3191416"/>
            <a:ext cx="1545296" cy="471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F2DB9F-4986-F5C4-DE71-F4269CCA7C17}"/>
              </a:ext>
            </a:extLst>
          </p:cNvPr>
          <p:cNvSpPr/>
          <p:nvPr/>
        </p:nvSpPr>
        <p:spPr>
          <a:xfrm>
            <a:off x="7663923" y="3185073"/>
            <a:ext cx="1545296" cy="471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Server3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604801A-A4B8-D618-9F25-3F7D32E077F3}"/>
              </a:ext>
            </a:extLst>
          </p:cNvPr>
          <p:cNvSpPr/>
          <p:nvPr/>
        </p:nvSpPr>
        <p:spPr>
          <a:xfrm>
            <a:off x="2308627" y="1857365"/>
            <a:ext cx="1073455" cy="471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User1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6158593-9563-96CF-E121-DD9A1B70D73F}"/>
              </a:ext>
            </a:extLst>
          </p:cNvPr>
          <p:cNvSpPr/>
          <p:nvPr/>
        </p:nvSpPr>
        <p:spPr>
          <a:xfrm>
            <a:off x="3946428" y="1857365"/>
            <a:ext cx="1073455" cy="471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User2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CC80052-2712-1991-C43A-4A4492C666C2}"/>
              </a:ext>
            </a:extLst>
          </p:cNvPr>
          <p:cNvSpPr/>
          <p:nvPr/>
        </p:nvSpPr>
        <p:spPr>
          <a:xfrm>
            <a:off x="5584229" y="1857365"/>
            <a:ext cx="1073455" cy="471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User3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CB2526F-EAAF-4328-9E9C-331831E3E310}"/>
              </a:ext>
            </a:extLst>
          </p:cNvPr>
          <p:cNvSpPr/>
          <p:nvPr/>
        </p:nvSpPr>
        <p:spPr>
          <a:xfrm>
            <a:off x="7222030" y="1854194"/>
            <a:ext cx="1073455" cy="471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User4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F18E3DF-6285-C35D-4AE7-545A3570D164}"/>
              </a:ext>
            </a:extLst>
          </p:cNvPr>
          <p:cNvSpPr/>
          <p:nvPr/>
        </p:nvSpPr>
        <p:spPr>
          <a:xfrm>
            <a:off x="8859831" y="1862034"/>
            <a:ext cx="1073455" cy="471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User5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A5CB2E5-78BA-3866-6C43-602DEA85A3CC}"/>
              </a:ext>
            </a:extLst>
          </p:cNvPr>
          <p:cNvSpPr txBox="1"/>
          <p:nvPr/>
        </p:nvSpPr>
        <p:spPr>
          <a:xfrm>
            <a:off x="867118" y="193736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客户端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9A5E7BE-3426-F735-39B4-58FF13491D06}"/>
              </a:ext>
            </a:extLst>
          </p:cNvPr>
          <p:cNvSpPr txBox="1"/>
          <p:nvPr/>
        </p:nvSpPr>
        <p:spPr>
          <a:xfrm>
            <a:off x="867118" y="3235995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Web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服务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B39D64A4-62EE-3C2F-00BD-140424E07C4B}"/>
              </a:ext>
            </a:extLst>
          </p:cNvPr>
          <p:cNvCxnSpPr>
            <a:stCxn id="10" idx="2"/>
            <a:endCxn id="7" idx="0"/>
          </p:cNvCxnSpPr>
          <p:nvPr/>
        </p:nvCxnSpPr>
        <p:spPr>
          <a:xfrm>
            <a:off x="2845355" y="2328541"/>
            <a:ext cx="910074" cy="8658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890E568C-24EB-6942-E7BE-21951CEAAB43}"/>
              </a:ext>
            </a:extLst>
          </p:cNvPr>
          <p:cNvCxnSpPr>
            <a:cxnSpLocks/>
            <a:stCxn id="11" idx="2"/>
            <a:endCxn id="9" idx="0"/>
          </p:cNvCxnSpPr>
          <p:nvPr/>
        </p:nvCxnSpPr>
        <p:spPr>
          <a:xfrm>
            <a:off x="4483156" y="2328541"/>
            <a:ext cx="3953415" cy="856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49C2C6F3-62A9-2155-61B8-93CC5FF3FE1A}"/>
              </a:ext>
            </a:extLst>
          </p:cNvPr>
          <p:cNvCxnSpPr>
            <a:cxnSpLocks/>
            <a:stCxn id="12" idx="2"/>
            <a:endCxn id="7" idx="0"/>
          </p:cNvCxnSpPr>
          <p:nvPr/>
        </p:nvCxnSpPr>
        <p:spPr>
          <a:xfrm flipH="1">
            <a:off x="3755429" y="2328541"/>
            <a:ext cx="2365528" cy="8658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D012E1AF-5821-B7A8-6D2F-FB76BFFCC7C2}"/>
              </a:ext>
            </a:extLst>
          </p:cNvPr>
          <p:cNvCxnSpPr>
            <a:cxnSpLocks/>
            <a:stCxn id="13" idx="2"/>
            <a:endCxn id="8" idx="0"/>
          </p:cNvCxnSpPr>
          <p:nvPr/>
        </p:nvCxnSpPr>
        <p:spPr>
          <a:xfrm flipH="1">
            <a:off x="6151902" y="2325370"/>
            <a:ext cx="1606856" cy="8660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913B015E-1FEE-1BF5-CB3F-A0BE10F513CE}"/>
              </a:ext>
            </a:extLst>
          </p:cNvPr>
          <p:cNvCxnSpPr>
            <a:cxnSpLocks/>
            <a:stCxn id="14" idx="2"/>
            <a:endCxn id="9" idx="0"/>
          </p:cNvCxnSpPr>
          <p:nvPr/>
        </p:nvCxnSpPr>
        <p:spPr>
          <a:xfrm flipH="1">
            <a:off x="8436571" y="2333210"/>
            <a:ext cx="959988" cy="8518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744C8094-BF2F-E4EE-C016-A260AA6C51EE}"/>
              </a:ext>
            </a:extLst>
          </p:cNvPr>
          <p:cNvCxnSpPr>
            <a:cxnSpLocks/>
            <a:stCxn id="9" idx="2"/>
            <a:endCxn id="5" idx="0"/>
          </p:cNvCxnSpPr>
          <p:nvPr/>
        </p:nvCxnSpPr>
        <p:spPr>
          <a:xfrm flipH="1">
            <a:off x="6151902" y="3656249"/>
            <a:ext cx="2284669" cy="8518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0D9FA872-B9AC-6F87-0C1A-1D447447B2DC}"/>
              </a:ext>
            </a:extLst>
          </p:cNvPr>
          <p:cNvCxnSpPr>
            <a:cxnSpLocks/>
            <a:stCxn id="8" idx="2"/>
            <a:endCxn id="5" idx="0"/>
          </p:cNvCxnSpPr>
          <p:nvPr/>
        </p:nvCxnSpPr>
        <p:spPr>
          <a:xfrm>
            <a:off x="6151902" y="3662592"/>
            <a:ext cx="0" cy="8455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182E89AA-2216-59A8-5465-02D3B2C91CBC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>
            <a:off x="3755429" y="3665586"/>
            <a:ext cx="2396473" cy="8425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8DEA8BAC-7084-EA75-05C2-B9F59749D931}"/>
              </a:ext>
            </a:extLst>
          </p:cNvPr>
          <p:cNvSpPr txBox="1"/>
          <p:nvPr/>
        </p:nvSpPr>
        <p:spPr>
          <a:xfrm>
            <a:off x="3881746" y="390918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抢锁</a:t>
            </a:r>
            <a:endParaRPr lang="zh-CN" altLang="en-US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1437E128-7773-A701-2F53-B3F92221E97F}"/>
              </a:ext>
            </a:extLst>
          </p:cNvPr>
          <p:cNvSpPr txBox="1"/>
          <p:nvPr/>
        </p:nvSpPr>
        <p:spPr>
          <a:xfrm>
            <a:off x="2406772" y="263574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抢手机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52641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F75D74-66AD-C74D-654E-FBC01C334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内存淘汰机制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A3D8EE2-F783-DC6A-32FE-A35CDCFB10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257384" cy="2277167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14381C4-997B-0B81-440D-4EE69104E173}"/>
              </a:ext>
            </a:extLst>
          </p:cNvPr>
          <p:cNvSpPr txBox="1"/>
          <p:nvPr/>
        </p:nvSpPr>
        <p:spPr>
          <a:xfrm>
            <a:off x="7223361" y="1868730"/>
            <a:ext cx="4130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查看最大内存限制，到达该阈值时会触发内存淘汰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FD87B98-BAE2-3575-303A-4CE9DB60E307}"/>
              </a:ext>
            </a:extLst>
          </p:cNvPr>
          <p:cNvSpPr txBox="1"/>
          <p:nvPr/>
        </p:nvSpPr>
        <p:spPr>
          <a:xfrm>
            <a:off x="7223361" y="2644605"/>
            <a:ext cx="4130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查看内存淘汰机制，默认是到达阈值时再插入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直接报错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905B579-A130-F946-FA39-EA9E6607C14A}"/>
              </a:ext>
            </a:extLst>
          </p:cNvPr>
          <p:cNvSpPr txBox="1"/>
          <p:nvPr/>
        </p:nvSpPr>
        <p:spPr>
          <a:xfrm>
            <a:off x="7223361" y="3429000"/>
            <a:ext cx="3754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设置内存淘汰机制，一般用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lru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或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lfu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8744ACE-04FF-E2AE-24DE-30854295422C}"/>
              </a:ext>
            </a:extLst>
          </p:cNvPr>
          <p:cNvSpPr txBox="1"/>
          <p:nvPr/>
        </p:nvSpPr>
        <p:spPr>
          <a:xfrm>
            <a:off x="758628" y="4306567"/>
            <a:ext cx="1059517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LRU</a:t>
            </a:r>
            <a:r>
              <a:rPr lang="zh-CN" altLang="en-US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Least Recently Used</a:t>
            </a:r>
            <a:r>
              <a:rPr lang="zh-CN" altLang="en-US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），</a:t>
            </a:r>
            <a:r>
              <a:rPr lang="zh-CN" altLang="en-US" b="0" i="0" dirty="0">
                <a:solidFill>
                  <a:srgbClr val="2C3E50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基于链表结构，链表中的元素按照操作顺序从前往后排列，最新操作的键会被移动到表头，当需要内存淘汰时，只需要删除链表尾部的元素即可</a:t>
            </a:r>
            <a:endParaRPr lang="en-US" altLang="zh-CN" b="0" i="0" dirty="0">
              <a:solidFill>
                <a:srgbClr val="2C3E50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LFU</a:t>
            </a:r>
            <a:r>
              <a:rPr lang="zh-CN" altLang="en-US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Least Frequently Used</a:t>
            </a:r>
            <a:r>
              <a:rPr lang="zh-CN" altLang="en-US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），其基本假设是如果数据过去被访问多次，那么将来被访问的频率也更高，所以淘汰那些过去使用频率最低的</a:t>
            </a:r>
            <a:r>
              <a:rPr lang="en-US" altLang="zh-CN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r>
              <a:rPr lang="zh-CN" altLang="en-US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  <a:r>
              <a:rPr lang="en-US" altLang="zh-CN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Redis</a:t>
            </a:r>
            <a:r>
              <a:rPr lang="zh-CN" altLang="en-US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使用了一个复杂但高效的方法近似地实现了</a:t>
            </a:r>
            <a:r>
              <a:rPr lang="en-US" altLang="zh-CN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LFU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LFU</a:t>
            </a:r>
            <a:r>
              <a:rPr lang="zh-CN" altLang="en-US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比</a:t>
            </a:r>
            <a:r>
              <a:rPr lang="en-US" altLang="zh-CN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LRU</a:t>
            </a:r>
            <a:r>
              <a:rPr lang="zh-CN" altLang="en-US" dirty="0">
                <a:solidFill>
                  <a:srgbClr val="2C3E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更合理一些，但实现起来更复杂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7947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5BE9FA-5DEA-9187-A23B-A09273821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常见应用场景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442DEF-2C05-118B-1FF9-DEA15C0C6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dirty="0"/>
              <a:t>总体原则：</a:t>
            </a:r>
            <a:r>
              <a:rPr lang="en-US" altLang="zh-CN" dirty="0"/>
              <a:t>Redis</a:t>
            </a:r>
            <a:r>
              <a:rPr lang="zh-CN" altLang="en-US" dirty="0"/>
              <a:t>比</a:t>
            </a:r>
            <a:r>
              <a:rPr lang="en-US" altLang="zh-CN" dirty="0" err="1"/>
              <a:t>Mysql</a:t>
            </a:r>
            <a:r>
              <a:rPr lang="zh-CN" altLang="en-US" dirty="0"/>
              <a:t>快一个数量级，可靠性不如</a:t>
            </a:r>
            <a:r>
              <a:rPr lang="en-US" altLang="zh-CN" dirty="0" err="1"/>
              <a:t>Mysql</a:t>
            </a:r>
            <a:r>
              <a:rPr lang="zh-CN" altLang="en-US" dirty="0"/>
              <a:t>，所以对于那些需要高频读写、生命周期短、对用户不是特别重要的数据适合存到</a:t>
            </a:r>
            <a:r>
              <a:rPr lang="en-US" altLang="zh-CN" dirty="0"/>
              <a:t>Redis</a:t>
            </a:r>
            <a:r>
              <a:rPr lang="zh-CN" altLang="en-US" dirty="0"/>
              <a:t>里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计数器。</a:t>
            </a:r>
            <a:r>
              <a:rPr lang="en-US" altLang="zh-CN" dirty="0" err="1"/>
              <a:t>Incr</a:t>
            </a:r>
            <a:r>
              <a:rPr lang="en-US" altLang="zh-CN" dirty="0"/>
              <a:t>(</a:t>
            </a:r>
            <a:r>
              <a:rPr lang="en-US" altLang="zh-CN" dirty="0" err="1"/>
              <a:t>ctx</a:t>
            </a:r>
            <a:r>
              <a:rPr lang="en-US" altLang="zh-CN" dirty="0"/>
              <a:t> </a:t>
            </a:r>
            <a:r>
              <a:rPr lang="en-US" altLang="zh-CN" dirty="0" err="1"/>
              <a:t>context.Context</a:t>
            </a:r>
            <a:r>
              <a:rPr lang="en-US" altLang="zh-CN" dirty="0"/>
              <a:t>, key string)</a:t>
            </a:r>
            <a:r>
              <a:rPr lang="zh-CN" altLang="en-US" dirty="0"/>
              <a:t>对应的</a:t>
            </a:r>
            <a:r>
              <a:rPr lang="en-US" altLang="zh-CN" dirty="0"/>
              <a:t>key</a:t>
            </a:r>
            <a:r>
              <a:rPr lang="zh-CN" altLang="en-US" dirty="0"/>
              <a:t>计数加</a:t>
            </a:r>
            <a:r>
              <a:rPr lang="en-US" altLang="zh-CN" dirty="0"/>
              <a:t>1</a:t>
            </a:r>
            <a:r>
              <a:rPr lang="zh-CN" altLang="en-US" dirty="0"/>
              <a:t>，比如视频播放量，秒杀场景商品库存。</a:t>
            </a:r>
            <a:r>
              <a:rPr lang="en-US" altLang="zh-CN" dirty="0"/>
              <a:t>INCRBY</a:t>
            </a:r>
            <a:r>
              <a:rPr lang="zh-CN" altLang="en-US" dirty="0"/>
              <a:t>加任意值，可以为负数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缓存。对于经常访问的</a:t>
            </a:r>
            <a:r>
              <a:rPr lang="en-US" altLang="zh-CN" dirty="0"/>
              <a:t>MySQL</a:t>
            </a:r>
            <a:r>
              <a:rPr lang="zh-CN" altLang="en-US" dirty="0"/>
              <a:t>数据可以放到</a:t>
            </a:r>
            <a:r>
              <a:rPr lang="en-US" altLang="zh-CN" dirty="0"/>
              <a:t>Redis</a:t>
            </a:r>
            <a:r>
              <a:rPr lang="zh-CN" altLang="en-US" dirty="0"/>
              <a:t>里，</a:t>
            </a:r>
            <a:r>
              <a:rPr lang="en-US" altLang="zh-CN" dirty="0"/>
              <a:t>key</a:t>
            </a:r>
            <a:r>
              <a:rPr lang="zh-CN" altLang="en-US" dirty="0"/>
              <a:t>对应</a:t>
            </a:r>
            <a:r>
              <a:rPr lang="en-US" altLang="zh-CN" dirty="0"/>
              <a:t>id</a:t>
            </a:r>
            <a:r>
              <a:rPr lang="zh-CN" altLang="en-US" dirty="0"/>
              <a:t>，</a:t>
            </a:r>
            <a:r>
              <a:rPr lang="en-US" altLang="zh-CN" dirty="0"/>
              <a:t>value</a:t>
            </a:r>
            <a:r>
              <a:rPr lang="zh-CN" altLang="en-US" dirty="0"/>
              <a:t>是</a:t>
            </a:r>
            <a:r>
              <a:rPr lang="en-US" altLang="zh-CN" dirty="0"/>
              <a:t>Json</a:t>
            </a:r>
            <a:r>
              <a:rPr lang="zh-CN" altLang="en-US" dirty="0"/>
              <a:t>字符串。减轻</a:t>
            </a:r>
            <a:r>
              <a:rPr lang="en-US" altLang="zh-CN" dirty="0" err="1"/>
              <a:t>mysql</a:t>
            </a:r>
            <a:r>
              <a:rPr lang="zh-CN" altLang="en-US" dirty="0"/>
              <a:t>压力，提高接口响应速度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会话缓存。</a:t>
            </a:r>
            <a:r>
              <a:rPr lang="en-US" altLang="zh-CN" dirty="0" err="1"/>
              <a:t>SessionID</a:t>
            </a:r>
            <a:r>
              <a:rPr lang="zh-CN" altLang="en-US" dirty="0"/>
              <a:t>用于标记用户登录成功，登录和后续操作可能命中不同的服务器，所以</a:t>
            </a:r>
            <a:r>
              <a:rPr lang="en-US" altLang="zh-CN" dirty="0" err="1"/>
              <a:t>SessionID</a:t>
            </a:r>
            <a:r>
              <a:rPr lang="zh-CN" altLang="en-US" dirty="0"/>
              <a:t>需要保存在分布式缓存中。搜索</a:t>
            </a:r>
            <a:r>
              <a:rPr lang="en-US" altLang="zh-CN" dirty="0"/>
              <a:t>/</a:t>
            </a:r>
            <a:r>
              <a:rPr lang="zh-CN" altLang="en-US" dirty="0"/>
              <a:t>推荐结果列表存入缓存，翻页时从缓存读取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分布式锁。在分布式系统中，定时任务只需要由一台服务器去执行，谁抢到锁谁执行，在下一个周期到来之前释放锁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发布</a:t>
            </a:r>
            <a:r>
              <a:rPr lang="en-US" altLang="zh-CN" dirty="0"/>
              <a:t>/</a:t>
            </a:r>
            <a:r>
              <a:rPr lang="zh-CN" altLang="en-US" dirty="0"/>
              <a:t>订阅功能。少量的事件通知可以用</a:t>
            </a:r>
            <a:r>
              <a:rPr lang="en-US" altLang="zh-CN" dirty="0"/>
              <a:t>Redis</a:t>
            </a:r>
            <a:r>
              <a:rPr lang="zh-CN" altLang="en-US" dirty="0"/>
              <a:t>实现，大量的消息传递更适合用</a:t>
            </a:r>
            <a:r>
              <a:rPr lang="en-US" altLang="zh-CN" dirty="0" err="1"/>
              <a:t>kafka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89310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997620-A760-2097-3502-A9A767DEC9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Mongo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22299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B09EBB-D800-5788-BEEF-98BDDA675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Mongo</a:t>
            </a:r>
            <a:r>
              <a:rPr lang="zh-CN" altLang="en-US" dirty="0"/>
              <a:t>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A2B139-E605-B4F5-F807-063A92A6D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35594"/>
          </a:xfrm>
        </p:spPr>
        <p:txBody>
          <a:bodyPr>
            <a:normAutofit fontScale="55000" lnSpcReduction="20000"/>
          </a:bodyPr>
          <a:lstStyle/>
          <a:p>
            <a:r>
              <a:rPr lang="en-US" altLang="zh-CN" dirty="0"/>
              <a:t>Mongo</a:t>
            </a:r>
            <a:r>
              <a:rPr lang="zh-CN" altLang="en-US" dirty="0"/>
              <a:t>是一个面向文档存储的数据库，它跟关系型数据库的概念对比如下。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/>
              <a:t>Mongo</a:t>
            </a:r>
            <a:r>
              <a:rPr lang="zh-CN" altLang="en-US" dirty="0"/>
              <a:t>最大的特点是模式自由，即你可以将结构完全不同的文档存储同一个集合中。特别适合于业务初期，表字段不稳定的时候。</a:t>
            </a:r>
            <a:endParaRPr lang="en-US" altLang="zh-CN" dirty="0"/>
          </a:p>
          <a:p>
            <a:r>
              <a:rPr lang="zh-CN" altLang="en-US" dirty="0"/>
              <a:t>相比于</a:t>
            </a:r>
            <a:r>
              <a:rPr lang="en-US" altLang="zh-CN" dirty="0"/>
              <a:t>MySQL</a:t>
            </a:r>
            <a:r>
              <a:rPr lang="zh-CN" altLang="en-US" dirty="0"/>
              <a:t>，</a:t>
            </a:r>
            <a:r>
              <a:rPr lang="en-US" altLang="zh-CN" dirty="0"/>
              <a:t>Mongo</a:t>
            </a:r>
            <a:r>
              <a:rPr lang="zh-CN" altLang="en-US" dirty="0"/>
              <a:t>更适合存储大尺寸、低价值的数据，大文档的读写性能比</a:t>
            </a:r>
            <a:r>
              <a:rPr lang="en-US" altLang="zh-CN" dirty="0"/>
              <a:t>MySQL</a:t>
            </a:r>
            <a:r>
              <a:rPr lang="zh-CN" altLang="en-US" dirty="0"/>
              <a:t>好。</a:t>
            </a:r>
            <a:endParaRPr lang="en-US" altLang="zh-CN" dirty="0"/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1EB3BB77-9F28-6003-C332-D1AAA23B01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685399"/>
              </p:ext>
            </p:extLst>
          </p:nvPr>
        </p:nvGraphicFramePr>
        <p:xfrm>
          <a:off x="2706255" y="2215958"/>
          <a:ext cx="6779490" cy="280416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59830">
                  <a:extLst>
                    <a:ext uri="{9D8B030D-6E8A-4147-A177-3AD203B41FA5}">
                      <a16:colId xmlns:a16="http://schemas.microsoft.com/office/drawing/2014/main" val="2962889925"/>
                    </a:ext>
                  </a:extLst>
                </a:gridCol>
                <a:gridCol w="2259830">
                  <a:extLst>
                    <a:ext uri="{9D8B030D-6E8A-4147-A177-3AD203B41FA5}">
                      <a16:colId xmlns:a16="http://schemas.microsoft.com/office/drawing/2014/main" val="2709722259"/>
                    </a:ext>
                  </a:extLst>
                </a:gridCol>
                <a:gridCol w="2259830">
                  <a:extLst>
                    <a:ext uri="{9D8B030D-6E8A-4147-A177-3AD203B41FA5}">
                      <a16:colId xmlns:a16="http://schemas.microsoft.com/office/drawing/2014/main" val="40644013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SQL</a:t>
                      </a:r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概念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MongoDB</a:t>
                      </a:r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概念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说明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1070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database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database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数据库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96191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table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collection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表</a:t>
                      </a:r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</a:t>
                      </a:r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集合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052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row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document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行</a:t>
                      </a:r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</a:t>
                      </a:r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文档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1726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column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field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列</a:t>
                      </a:r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/</a:t>
                      </a:r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域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933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index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index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索引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4173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Primary key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Primary key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主键，</a:t>
                      </a:r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mongo</a:t>
                      </a:r>
                      <a:r>
                        <a:rPr lang="zh-CN" altLang="en-US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自动生成主键，且叫</a:t>
                      </a:r>
                      <a:r>
                        <a:rPr lang="en-US" altLang="zh-CN" sz="1600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_id</a:t>
                      </a:r>
                      <a:endParaRPr lang="zh-CN" altLang="en-US" sz="1600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3703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2522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CE6F45-AB30-4697-995C-C657F55F6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Mongo</a:t>
            </a:r>
            <a:r>
              <a:rPr lang="zh-CN" altLang="en-US" dirty="0"/>
              <a:t>语法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513557-260E-5223-9880-A49334796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9614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altLang="zh-CN" dirty="0"/>
              <a:t>use test;  </a:t>
            </a:r>
            <a:r>
              <a:rPr lang="zh-CN" altLang="en-US" dirty="0"/>
              <a:t>切换到</a:t>
            </a:r>
            <a:r>
              <a:rPr lang="en-US" altLang="zh-CN" dirty="0"/>
              <a:t>test</a:t>
            </a:r>
            <a:r>
              <a:rPr lang="zh-CN" altLang="en-US" dirty="0"/>
              <a:t>库，如果没有则（创建集合时）会自动创建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show collections  </a:t>
            </a:r>
            <a:r>
              <a:rPr lang="zh-CN" altLang="en-US" dirty="0"/>
              <a:t>查看库里有哪些集合</a:t>
            </a:r>
          </a:p>
          <a:p>
            <a:pPr marL="0" indent="0">
              <a:buNone/>
            </a:pPr>
            <a:r>
              <a:rPr lang="en-US" altLang="zh-CN" dirty="0" err="1"/>
              <a:t>db.createCollection</a:t>
            </a:r>
            <a:r>
              <a:rPr lang="en-US" altLang="zh-CN" dirty="0"/>
              <a:t>("student");  </a:t>
            </a:r>
            <a:r>
              <a:rPr lang="zh-CN" altLang="en-US" dirty="0"/>
              <a:t>创建</a:t>
            </a:r>
            <a:r>
              <a:rPr lang="en-US" altLang="zh-CN" dirty="0"/>
              <a:t>collection</a:t>
            </a:r>
          </a:p>
          <a:p>
            <a:pPr marL="0" indent="0">
              <a:buNone/>
            </a:pPr>
            <a:r>
              <a:rPr lang="en-US" altLang="zh-CN" dirty="0" err="1"/>
              <a:t>db.createUser</a:t>
            </a:r>
            <a:r>
              <a:rPr lang="en-US" altLang="zh-CN" dirty="0"/>
              <a:t>({user: "tester",</a:t>
            </a:r>
            <a:r>
              <a:rPr lang="en-US" altLang="zh-CN" dirty="0" err="1"/>
              <a:t>pwd</a:t>
            </a:r>
            <a:r>
              <a:rPr lang="en-US" altLang="zh-CN" dirty="0"/>
              <a:t>: "123456", roles: [{role: "</a:t>
            </a:r>
            <a:r>
              <a:rPr lang="en-US" altLang="zh-CN" dirty="0" err="1"/>
              <a:t>dbAdmin</a:t>
            </a:r>
            <a:r>
              <a:rPr lang="en-US" altLang="zh-CN" dirty="0"/>
              <a:t>", </a:t>
            </a:r>
            <a:r>
              <a:rPr lang="en-US" altLang="zh-CN" dirty="0" err="1"/>
              <a:t>db</a:t>
            </a:r>
            <a:r>
              <a:rPr lang="en-US" altLang="zh-CN" dirty="0"/>
              <a:t>: "test"}]});</a:t>
            </a:r>
            <a:r>
              <a:rPr lang="zh-CN" altLang="en-US" dirty="0"/>
              <a:t>创建用户</a:t>
            </a:r>
          </a:p>
          <a:p>
            <a:pPr marL="0" indent="0">
              <a:buNone/>
            </a:pPr>
            <a:r>
              <a:rPr lang="zh-CN" altLang="en-US" dirty="0"/>
              <a:t>用刚创建的</a:t>
            </a:r>
            <a:r>
              <a:rPr lang="en-US" altLang="zh-CN" dirty="0"/>
              <a:t>tester</a:t>
            </a:r>
            <a:r>
              <a:rPr lang="zh-CN" altLang="en-US" dirty="0"/>
              <a:t>用户身份登录：</a:t>
            </a:r>
          </a:p>
          <a:p>
            <a:pPr marL="0" indent="0">
              <a:buNone/>
            </a:pPr>
            <a:r>
              <a:rPr lang="en-US" altLang="zh-CN" dirty="0"/>
              <a:t>mongo --port 27017 -u "tester" -p "123456" --</a:t>
            </a:r>
            <a:r>
              <a:rPr lang="en-US" altLang="zh-CN" dirty="0" err="1"/>
              <a:t>authenticationDatabase</a:t>
            </a:r>
            <a:r>
              <a:rPr lang="en-US" altLang="zh-CN" dirty="0"/>
              <a:t> "test"</a:t>
            </a:r>
          </a:p>
          <a:p>
            <a:pPr marL="0" indent="0">
              <a:buNone/>
            </a:pPr>
            <a:r>
              <a:rPr lang="en-US" altLang="zh-CN" dirty="0" err="1"/>
              <a:t>db.student.createIndex</a:t>
            </a:r>
            <a:r>
              <a:rPr lang="en-US" altLang="zh-CN" dirty="0"/>
              <a:t>({name:1,unique:1})</a:t>
            </a:r>
            <a:r>
              <a:rPr lang="zh-CN" altLang="en-US" dirty="0"/>
              <a:t>在</a:t>
            </a:r>
            <a:r>
              <a:rPr lang="en-US" altLang="zh-CN" dirty="0"/>
              <a:t>name</a:t>
            </a:r>
            <a:r>
              <a:rPr lang="zh-CN" altLang="en-US" dirty="0"/>
              <a:t>上创建唯一索引</a:t>
            </a:r>
            <a:r>
              <a:rPr lang="en-US" altLang="zh-CN" dirty="0"/>
              <a:t>,1</a:t>
            </a:r>
            <a:r>
              <a:rPr lang="zh-CN" altLang="en-US" dirty="0"/>
              <a:t>表示升序，</a:t>
            </a:r>
            <a:r>
              <a:rPr lang="en-US" altLang="zh-CN" dirty="0"/>
              <a:t>-1</a:t>
            </a:r>
            <a:r>
              <a:rPr lang="zh-CN" altLang="en-US" dirty="0"/>
              <a:t>表示降序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db.student.dropIndex</a:t>
            </a:r>
            <a:r>
              <a:rPr lang="en-US" altLang="zh-CN" dirty="0"/>
              <a:t>(" name_1_unique_1 ")  </a:t>
            </a:r>
            <a:r>
              <a:rPr lang="zh-CN" altLang="en-US" dirty="0"/>
              <a:t>删除索引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db.student.getIndexes</a:t>
            </a:r>
            <a:r>
              <a:rPr lang="en-US" altLang="zh-CN" dirty="0"/>
              <a:t>()  </a:t>
            </a:r>
            <a:r>
              <a:rPr lang="zh-CN" altLang="en-US" dirty="0"/>
              <a:t>查看索引</a:t>
            </a:r>
          </a:p>
          <a:p>
            <a:pPr marL="0" indent="0">
              <a:buNone/>
            </a:pPr>
            <a:r>
              <a:rPr lang="en-US" altLang="zh-CN" dirty="0" err="1"/>
              <a:t>db.student.insertOne</a:t>
            </a:r>
            <a:r>
              <a:rPr lang="en-US" altLang="zh-CN" dirty="0"/>
              <a:t>({name:"</a:t>
            </a:r>
            <a:r>
              <a:rPr lang="zh-CN" altLang="en-US" dirty="0"/>
              <a:t>张三</a:t>
            </a:r>
            <a:r>
              <a:rPr lang="en-US" altLang="zh-CN" dirty="0"/>
              <a:t>",city:"</a:t>
            </a:r>
            <a:r>
              <a:rPr lang="zh-CN" altLang="en-US" dirty="0"/>
              <a:t>北京</a:t>
            </a:r>
            <a:r>
              <a:rPr lang="en-US" altLang="zh-CN" dirty="0"/>
              <a:t>"});    </a:t>
            </a:r>
            <a:r>
              <a:rPr lang="zh-CN" altLang="en-US" dirty="0"/>
              <a:t>插入一条记录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db.student.insertMany</a:t>
            </a:r>
            <a:r>
              <a:rPr lang="en-US" altLang="zh-CN" dirty="0"/>
              <a:t>([{name:"</a:t>
            </a:r>
            <a:r>
              <a:rPr lang="zh-CN" altLang="en-US" dirty="0"/>
              <a:t>张三</a:t>
            </a:r>
            <a:r>
              <a:rPr lang="en-US" altLang="zh-CN" dirty="0"/>
              <a:t>",city:"</a:t>
            </a:r>
            <a:r>
              <a:rPr lang="zh-CN" altLang="en-US" dirty="0"/>
              <a:t>北京</a:t>
            </a:r>
            <a:r>
              <a:rPr lang="en-US" altLang="zh-CN" dirty="0"/>
              <a:t>"},{name:"</a:t>
            </a:r>
            <a:r>
              <a:rPr lang="zh-CN" altLang="en-US" dirty="0"/>
              <a:t>李四</a:t>
            </a:r>
            <a:r>
              <a:rPr lang="en-US" altLang="zh-CN" dirty="0"/>
              <a:t>",gender:"</a:t>
            </a:r>
            <a:r>
              <a:rPr lang="zh-CN" altLang="en-US" dirty="0"/>
              <a:t>女</a:t>
            </a:r>
            <a:r>
              <a:rPr lang="en-US" altLang="zh-CN" dirty="0"/>
              <a:t>"}])      </a:t>
            </a:r>
            <a:r>
              <a:rPr lang="zh-CN" altLang="en-US" dirty="0"/>
              <a:t>插入多条记录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db.student.find</a:t>
            </a:r>
            <a:r>
              <a:rPr lang="en-US" altLang="zh-CN" dirty="0"/>
              <a:t>({name:"</a:t>
            </a:r>
            <a:r>
              <a:rPr lang="zh-CN" altLang="en-US" dirty="0"/>
              <a:t>张三</a:t>
            </a:r>
            <a:r>
              <a:rPr lang="en-US" altLang="zh-CN" dirty="0"/>
              <a:t>"});     </a:t>
            </a:r>
            <a:r>
              <a:rPr lang="zh-CN" altLang="en-US" dirty="0"/>
              <a:t>查找满足条件的记录          </a:t>
            </a:r>
            <a:r>
              <a:rPr lang="en-US" altLang="zh-CN" dirty="0" err="1"/>
              <a:t>db.student.find</a:t>
            </a:r>
            <a:r>
              <a:rPr lang="en-US" altLang="zh-CN" dirty="0"/>
              <a:t>({name:"</a:t>
            </a:r>
            <a:r>
              <a:rPr lang="zh-CN" altLang="en-US" dirty="0"/>
              <a:t>张三</a:t>
            </a:r>
            <a:r>
              <a:rPr lang="en-US" altLang="zh-CN" dirty="0"/>
              <a:t>"});    </a:t>
            </a:r>
            <a:r>
              <a:rPr lang="zh-CN" altLang="en-US" dirty="0"/>
              <a:t>查看集合里的全部内容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db.student.updateOne</a:t>
            </a:r>
            <a:r>
              <a:rPr lang="en-US" altLang="zh-CN" dirty="0"/>
              <a:t>({name:"</a:t>
            </a:r>
            <a:r>
              <a:rPr lang="zh-CN" altLang="en-US" dirty="0"/>
              <a:t>张三</a:t>
            </a:r>
            <a:r>
              <a:rPr lang="en-US" altLang="zh-CN" dirty="0"/>
              <a:t>"},{$set:{gender:"</a:t>
            </a:r>
            <a:r>
              <a:rPr lang="zh-CN" altLang="en-US" dirty="0"/>
              <a:t>女</a:t>
            </a:r>
            <a:r>
              <a:rPr lang="en-US" altLang="zh-CN" dirty="0"/>
              <a:t>"}})      </a:t>
            </a:r>
            <a:r>
              <a:rPr lang="zh-CN" altLang="en-US" dirty="0"/>
              <a:t>更新一条记录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db.student.updateMany</a:t>
            </a:r>
            <a:r>
              <a:rPr lang="en-US" altLang="zh-CN" dirty="0"/>
              <a:t>({name:"</a:t>
            </a:r>
            <a:r>
              <a:rPr lang="zh-CN" altLang="en-US" dirty="0"/>
              <a:t>张三</a:t>
            </a:r>
            <a:r>
              <a:rPr lang="en-US" altLang="zh-CN" dirty="0"/>
              <a:t>"},{$set:{gender:"</a:t>
            </a:r>
            <a:r>
              <a:rPr lang="zh-CN" altLang="en-US" dirty="0"/>
              <a:t>女</a:t>
            </a:r>
            <a:r>
              <a:rPr lang="en-US" altLang="zh-CN" dirty="0"/>
              <a:t>"}})      </a:t>
            </a:r>
            <a:r>
              <a:rPr lang="zh-CN" altLang="en-US" dirty="0"/>
              <a:t>更新满足条件的所有记录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db.student.deleteOne</a:t>
            </a:r>
            <a:r>
              <a:rPr lang="en-US" altLang="zh-CN" dirty="0"/>
              <a:t>({name:"</a:t>
            </a:r>
            <a:r>
              <a:rPr lang="zh-CN" altLang="en-US" dirty="0"/>
              <a:t>张三</a:t>
            </a:r>
            <a:r>
              <a:rPr lang="en-US" altLang="zh-CN" dirty="0"/>
              <a:t>"});     </a:t>
            </a:r>
            <a:r>
              <a:rPr lang="en-US" altLang="zh-CN" dirty="0" err="1"/>
              <a:t>db.student.deleteMany</a:t>
            </a:r>
            <a:r>
              <a:rPr lang="en-US" altLang="zh-CN" dirty="0"/>
              <a:t>({name:"</a:t>
            </a:r>
            <a:r>
              <a:rPr lang="zh-CN" altLang="en-US" dirty="0"/>
              <a:t>张三</a:t>
            </a:r>
            <a:r>
              <a:rPr lang="en-US" altLang="zh-CN" dirty="0"/>
              <a:t>"});         </a:t>
            </a:r>
            <a:r>
              <a:rPr lang="zh-CN" altLang="en-US" dirty="0"/>
              <a:t>删除记录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db.student.drop</a:t>
            </a:r>
            <a:r>
              <a:rPr lang="en-US" altLang="zh-CN" dirty="0"/>
              <a:t>()   </a:t>
            </a:r>
            <a:r>
              <a:rPr lang="zh-CN" altLang="en-US" dirty="0"/>
              <a:t>删除集合</a:t>
            </a:r>
          </a:p>
        </p:txBody>
      </p:sp>
    </p:spTree>
    <p:extLst>
      <p:ext uri="{BB962C8B-B14F-4D97-AF65-F5344CB8AC3E}">
        <p14:creationId xmlns:p14="http://schemas.microsoft.com/office/powerpoint/2010/main" val="24611240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F2A1D6-870D-5AF0-8F42-185C17B71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Mongo</a:t>
            </a:r>
            <a:r>
              <a:rPr lang="zh-CN" altLang="en-US" dirty="0"/>
              <a:t>客户端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DF989BC-DEBF-7A7A-65A0-22F957A2C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357" y="1828801"/>
            <a:ext cx="8107285" cy="428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5707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413B98-BF82-BF49-8BD1-165739C64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连接</a:t>
            </a:r>
            <a:r>
              <a:rPr kumimoji="1" lang="en-US" altLang="zh-CN" dirty="0" err="1"/>
              <a:t>db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610B45-0D62-D644-A312-EA464AF92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/>
              <a:t>option := </a:t>
            </a:r>
            <a:r>
              <a:rPr lang="en-US" altLang="zh-CN" sz="2000" dirty="0" err="1"/>
              <a:t>options.Client</a:t>
            </a:r>
            <a:r>
              <a:rPr lang="en-US" altLang="zh-CN" sz="2000" dirty="0"/>
              <a:t>().</a:t>
            </a:r>
            <a:r>
              <a:rPr lang="en-US" altLang="zh-CN" sz="2000" dirty="0" err="1"/>
              <a:t>ApplyURI</a:t>
            </a:r>
            <a:r>
              <a:rPr lang="en-US" altLang="zh-CN" sz="2000" dirty="0"/>
              <a:t>("</a:t>
            </a:r>
            <a:r>
              <a:rPr lang="en-US" altLang="zh-CN" sz="2000" dirty="0" err="1"/>
              <a:t>mongodb</a:t>
            </a:r>
            <a:r>
              <a:rPr lang="en-US" altLang="zh-CN" sz="2000" dirty="0"/>
              <a:t>://127.0.0.1:27017").</a:t>
            </a:r>
          </a:p>
          <a:p>
            <a:pPr marL="0" indent="0">
              <a:buNone/>
            </a:pPr>
            <a:r>
              <a:rPr lang="en-US" altLang="zh-CN" sz="2000" dirty="0" err="1"/>
              <a:t>SetConnectTimeout</a:t>
            </a:r>
            <a:r>
              <a:rPr lang="en-US" altLang="zh-CN" sz="2000" dirty="0"/>
              <a:t>(</a:t>
            </a:r>
            <a:r>
              <a:rPr lang="en-US" altLang="zh-CN" sz="2000" dirty="0" err="1"/>
              <a:t>time.Second</a:t>
            </a:r>
            <a:r>
              <a:rPr lang="en-US" altLang="zh-CN" sz="2000" dirty="0"/>
              <a:t>).//</a:t>
            </a:r>
            <a:r>
              <a:rPr lang="zh-CN" altLang="en-US" sz="2000" dirty="0"/>
              <a:t>连接超时时长</a:t>
            </a:r>
          </a:p>
          <a:p>
            <a:pPr marL="0" indent="0">
              <a:buNone/>
            </a:pPr>
            <a:r>
              <a:rPr lang="en-US" altLang="zh-CN" sz="2000" dirty="0" err="1"/>
              <a:t>SetAuth</a:t>
            </a:r>
            <a:r>
              <a:rPr lang="en-US" altLang="zh-CN" sz="2000" dirty="0"/>
              <a:t>(</a:t>
            </a:r>
            <a:r>
              <a:rPr lang="en-US" altLang="zh-CN" sz="2000" dirty="0" err="1"/>
              <a:t>options.Credential</a:t>
            </a:r>
            <a:r>
              <a:rPr lang="en-US" altLang="zh-CN" sz="2000" dirty="0"/>
              <a:t>{Username: "tester", Password: "123456", AuthSource: "test"}) //</a:t>
            </a:r>
            <a:r>
              <a:rPr lang="zh-CN" altLang="en-US" sz="2000" dirty="0"/>
              <a:t>指定用户名和密码，</a:t>
            </a:r>
            <a:r>
              <a:rPr lang="en-US" altLang="zh-CN" sz="2000" dirty="0"/>
              <a:t>AuthSource</a:t>
            </a:r>
            <a:r>
              <a:rPr lang="zh-CN" altLang="en-US" sz="2000" dirty="0"/>
              <a:t>代表</a:t>
            </a:r>
            <a:r>
              <a:rPr lang="en-US" altLang="zh-CN" sz="2000" dirty="0"/>
              <a:t>Database</a:t>
            </a:r>
          </a:p>
          <a:p>
            <a:pPr marL="0" indent="0">
              <a:buNone/>
            </a:pPr>
            <a:r>
              <a:rPr lang="en-US" altLang="zh-CN" sz="2000" dirty="0"/>
              <a:t>client, err := </a:t>
            </a:r>
            <a:r>
              <a:rPr lang="en-US" altLang="zh-CN" sz="2000" dirty="0" err="1"/>
              <a:t>mongo.Connect</a:t>
            </a:r>
            <a:r>
              <a:rPr lang="en-US" altLang="zh-CN" sz="2000" dirty="0"/>
              <a:t>(</a:t>
            </a:r>
            <a:r>
              <a:rPr lang="en-US" altLang="zh-CN" sz="2000" dirty="0" err="1"/>
              <a:t>context.Background</a:t>
            </a:r>
            <a:r>
              <a:rPr lang="en-US" altLang="zh-CN" sz="2000" dirty="0"/>
              <a:t>(), option)</a:t>
            </a:r>
          </a:p>
          <a:p>
            <a:pPr marL="0" indent="0">
              <a:buNone/>
            </a:pPr>
            <a:r>
              <a:rPr lang="en-US" altLang="zh-CN" sz="2000" dirty="0"/>
              <a:t>err = </a:t>
            </a:r>
            <a:r>
              <a:rPr lang="en-US" altLang="zh-CN" sz="2000" dirty="0" err="1"/>
              <a:t>client.Ping</a:t>
            </a:r>
            <a:r>
              <a:rPr lang="en-US" altLang="zh-CN" sz="2000" dirty="0"/>
              <a:t>(</a:t>
            </a:r>
            <a:r>
              <a:rPr lang="en-US" altLang="zh-CN" sz="2000" dirty="0" err="1"/>
              <a:t>ctx</a:t>
            </a:r>
            <a:r>
              <a:rPr lang="en-US" altLang="zh-CN" sz="2000" dirty="0"/>
              <a:t>, nil) 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注意：</a:t>
            </a:r>
            <a:r>
              <a:rPr lang="en-US" altLang="zh-CN" sz="2000" dirty="0">
                <a:solidFill>
                  <a:srgbClr val="FF0000"/>
                </a:solidFill>
              </a:rPr>
              <a:t>Ping</a:t>
            </a:r>
            <a:r>
              <a:rPr lang="zh-CN" altLang="en-US" sz="2000" dirty="0">
                <a:solidFill>
                  <a:srgbClr val="FF0000"/>
                </a:solidFill>
              </a:rPr>
              <a:t>成功才代表连接成功</a:t>
            </a:r>
            <a:endParaRPr lang="en-US" altLang="zh-CN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4783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D7AC0B-71E7-974F-A4F2-3F7237D20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查询</a:t>
            </a:r>
            <a:r>
              <a:rPr kumimoji="1" lang="en-US" altLang="zh-CN" dirty="0"/>
              <a:t>mongo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58D781-E6EF-424F-AA15-ECE76D1F6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zh-CN" dirty="0"/>
              <a:t>sort := </a:t>
            </a:r>
            <a:r>
              <a:rPr lang="en-US" altLang="zh-CN" dirty="0" err="1"/>
              <a:t>bson.D</a:t>
            </a:r>
            <a:r>
              <a:rPr lang="en-US" altLang="zh-CN" dirty="0"/>
              <a:t>{{Key: "name", Value: 1}}    //</a:t>
            </a:r>
            <a:r>
              <a:rPr lang="zh-CN" altLang="en-US" dirty="0"/>
              <a:t>查询结果按</a:t>
            </a:r>
            <a:r>
              <a:rPr lang="en-US" altLang="zh-CN" dirty="0"/>
              <a:t>name</a:t>
            </a:r>
            <a:r>
              <a:rPr lang="zh-CN" altLang="en-US" dirty="0"/>
              <a:t>排序，</a:t>
            </a:r>
            <a:r>
              <a:rPr lang="en-US" altLang="zh-CN" dirty="0"/>
              <a:t>1</a:t>
            </a:r>
            <a:r>
              <a:rPr lang="zh-CN" altLang="en-US" dirty="0"/>
              <a:t>升序，</a:t>
            </a:r>
            <a:r>
              <a:rPr lang="en-US" altLang="zh-CN" dirty="0"/>
              <a:t>-1</a:t>
            </a:r>
            <a:r>
              <a:rPr lang="zh-CN" altLang="en-US" dirty="0"/>
              <a:t>降序。可以按多列排序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CN" dirty="0"/>
              <a:t>filter := </a:t>
            </a:r>
            <a:r>
              <a:rPr lang="en-US" altLang="zh-CN" dirty="0" err="1"/>
              <a:t>bson.D</a:t>
            </a:r>
            <a:r>
              <a:rPr lang="en-US" altLang="zh-CN" dirty="0"/>
              <a:t>{{Key: "score", Value: </a:t>
            </a:r>
            <a:r>
              <a:rPr lang="en-US" altLang="zh-CN" dirty="0" err="1"/>
              <a:t>bson.D</a:t>
            </a:r>
            <a:r>
              <a:rPr lang="en-US" altLang="zh-CN" dirty="0"/>
              <a:t>{{Key: "$</a:t>
            </a:r>
            <a:r>
              <a:rPr lang="en-US" altLang="zh-CN" dirty="0" err="1"/>
              <a:t>gt</a:t>
            </a:r>
            <a:r>
              <a:rPr lang="en-US" altLang="zh-CN" dirty="0"/>
              <a:t>", Value: 3}}}} //score&gt;3</a:t>
            </a:r>
            <a:r>
              <a:rPr lang="zh-CN" altLang="en-US" dirty="0"/>
              <a:t>，</a:t>
            </a:r>
            <a:r>
              <a:rPr lang="en-US" altLang="zh-CN" dirty="0" err="1"/>
              <a:t>gt</a:t>
            </a:r>
            <a:r>
              <a:rPr lang="zh-CN" altLang="en-US" dirty="0"/>
              <a:t>代表</a:t>
            </a:r>
            <a:r>
              <a:rPr lang="en-US" altLang="zh-CN" dirty="0"/>
              <a:t>greater than</a:t>
            </a:r>
            <a:r>
              <a:rPr lang="zh-CN" altLang="en-US" dirty="0"/>
              <a:t>。 </a:t>
            </a:r>
            <a:r>
              <a:rPr lang="en-US" altLang="zh-CN" dirty="0" err="1"/>
              <a:t>bson.D</a:t>
            </a:r>
            <a:r>
              <a:rPr lang="zh-CN" altLang="en-US" dirty="0"/>
              <a:t>是由</a:t>
            </a:r>
            <a:r>
              <a:rPr lang="en-US" altLang="zh-CN" dirty="0" err="1"/>
              <a:t>bson.E</a:t>
            </a:r>
            <a:r>
              <a:rPr lang="zh-CN" altLang="en-US" dirty="0"/>
              <a:t>构成的切片，即过滤条件可以有多个</a:t>
            </a:r>
            <a:endParaRPr lang="en-US" altLang="zh-CN" dirty="0"/>
          </a:p>
          <a:p>
            <a:pPr marL="0" indent="0">
              <a:lnSpc>
                <a:spcPct val="110000"/>
              </a:lnSpc>
              <a:buNone/>
            </a:pPr>
            <a:r>
              <a:rPr lang="en-US" altLang="zh-CN" dirty="0" err="1"/>
              <a:t>findOption</a:t>
            </a:r>
            <a:r>
              <a:rPr lang="en-US" altLang="zh-CN" dirty="0"/>
              <a:t> := </a:t>
            </a:r>
            <a:r>
              <a:rPr lang="en-US" altLang="zh-CN" dirty="0" err="1"/>
              <a:t>options.Find</a:t>
            </a:r>
            <a:r>
              <a:rPr lang="en-US" altLang="zh-CN" dirty="0"/>
              <a:t>()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CN" dirty="0" err="1"/>
              <a:t>findOption.SetSort</a:t>
            </a:r>
            <a:r>
              <a:rPr lang="en-US" altLang="zh-CN" dirty="0"/>
              <a:t>(sort)//</a:t>
            </a:r>
            <a:r>
              <a:rPr lang="zh-CN" altLang="en-US" dirty="0"/>
              <a:t>按</a:t>
            </a:r>
            <a:r>
              <a:rPr lang="en-US" altLang="zh-CN" dirty="0"/>
              <a:t>name</a:t>
            </a:r>
            <a:r>
              <a:rPr lang="zh-CN" altLang="en-US" dirty="0"/>
              <a:t>排序</a:t>
            </a:r>
            <a:endParaRPr lang="en-US" altLang="zh-CN" dirty="0"/>
          </a:p>
          <a:p>
            <a:pPr marL="0" indent="0">
              <a:lnSpc>
                <a:spcPct val="110000"/>
              </a:lnSpc>
              <a:buNone/>
            </a:pPr>
            <a:r>
              <a:rPr lang="en-US" altLang="zh-CN" dirty="0" err="1"/>
              <a:t>findOption.SetLimit</a:t>
            </a:r>
            <a:r>
              <a:rPr lang="en-US" altLang="zh-CN" dirty="0"/>
              <a:t>(10) //</a:t>
            </a:r>
            <a:r>
              <a:rPr lang="zh-CN" altLang="en-US" dirty="0"/>
              <a:t>最多返回</a:t>
            </a:r>
            <a:r>
              <a:rPr lang="en-US" altLang="zh-CN" dirty="0"/>
              <a:t>10</a:t>
            </a:r>
            <a:r>
              <a:rPr lang="zh-CN" altLang="en-US" dirty="0"/>
              <a:t>个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CN" dirty="0" err="1"/>
              <a:t>findOption.SetSkip</a:t>
            </a:r>
            <a:r>
              <a:rPr lang="en-US" altLang="zh-CN" dirty="0"/>
              <a:t>(3) //</a:t>
            </a:r>
            <a:r>
              <a:rPr lang="zh-CN" altLang="en-US" dirty="0"/>
              <a:t>跳过前</a:t>
            </a:r>
            <a:r>
              <a:rPr lang="en-US" altLang="zh-CN" dirty="0"/>
              <a:t>3</a:t>
            </a:r>
            <a:r>
              <a:rPr lang="zh-CN" altLang="en-US" dirty="0"/>
              <a:t>个</a:t>
            </a:r>
            <a:br>
              <a:rPr lang="zh-CN" altLang="en-US" dirty="0"/>
            </a:br>
            <a:r>
              <a:rPr lang="en-US" altLang="zh-CN" dirty="0"/>
              <a:t>cursor, err := </a:t>
            </a:r>
            <a:r>
              <a:rPr lang="en-US" altLang="zh-CN" dirty="0" err="1"/>
              <a:t>collection.Find</a:t>
            </a:r>
            <a:r>
              <a:rPr lang="en-US" altLang="zh-CN" dirty="0"/>
              <a:t>(</a:t>
            </a:r>
            <a:r>
              <a:rPr lang="en-US" altLang="zh-CN" dirty="0" err="1"/>
              <a:t>ctx</a:t>
            </a:r>
            <a:r>
              <a:rPr lang="en-US" altLang="zh-CN" dirty="0"/>
              <a:t>, filter, </a:t>
            </a:r>
            <a:r>
              <a:rPr lang="en-US" altLang="zh-CN" dirty="0" err="1"/>
              <a:t>findOption</a:t>
            </a:r>
            <a:r>
              <a:rPr lang="en-US" altLang="zh-CN" dirty="0"/>
              <a:t>)//</a:t>
            </a:r>
            <a:r>
              <a:rPr lang="zh-CN" altLang="en-US" dirty="0"/>
              <a:t>跟读</a:t>
            </a:r>
            <a:r>
              <a:rPr lang="en-US" altLang="zh-CN" dirty="0"/>
              <a:t>MySQL</a:t>
            </a:r>
            <a:r>
              <a:rPr lang="zh-CN" altLang="en-US" dirty="0"/>
              <a:t>类似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01557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null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en-US" altLang="zh-CN" dirty="0"/>
              <a:t>default</a:t>
            </a:r>
            <a:r>
              <a:rPr kumimoji="1" lang="zh-CN" altLang="en-US" dirty="0"/>
              <a:t> </a:t>
            </a:r>
            <a:r>
              <a:rPr kumimoji="1" lang="en-US" altLang="zh-CN" dirty="0"/>
              <a:t>null</a:t>
            </a:r>
            <a:r>
              <a:rPr kumimoji="1" lang="zh-CN" altLang="en-US" dirty="0"/>
              <a:t>有别于</a:t>
            </a:r>
            <a:r>
              <a:rPr kumimoji="1" lang="en-US" altLang="zh-CN" dirty="0"/>
              <a:t>default</a:t>
            </a:r>
            <a:r>
              <a:rPr kumimoji="1" lang="zh-CN" altLang="en-US" dirty="0"/>
              <a:t> </a:t>
            </a:r>
            <a:r>
              <a:rPr lang="en-US" altLang="zh-CN" dirty="0"/>
              <a:t>''</a:t>
            </a:r>
            <a:r>
              <a:rPr kumimoji="1" lang="zh-CN" altLang="en-US" dirty="0"/>
              <a:t>和</a:t>
            </a:r>
            <a:r>
              <a:rPr kumimoji="1" lang="en-US" altLang="zh-CN" dirty="0"/>
              <a:t>default</a:t>
            </a:r>
            <a:r>
              <a:rPr kumimoji="1" lang="zh-CN" altLang="en-US" dirty="0"/>
              <a:t> </a:t>
            </a:r>
            <a:r>
              <a:rPr kumimoji="1" lang="en-US" altLang="zh-CN" dirty="0"/>
              <a:t>0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null,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</a:t>
            </a:r>
            <a:r>
              <a:rPr kumimoji="1" lang="zh-CN" altLang="en-US" dirty="0"/>
              <a:t> </a:t>
            </a:r>
            <a:r>
              <a:rPr kumimoji="1" lang="en-US" altLang="zh-CN" dirty="0"/>
              <a:t>null</a:t>
            </a:r>
            <a:r>
              <a:rPr kumimoji="1" lang="zh-CN" altLang="en-US" dirty="0"/>
              <a:t>有别于</a:t>
            </a:r>
            <a:r>
              <a:rPr kumimoji="1" lang="en-US" altLang="zh-CN" dirty="0"/>
              <a:t>!=</a:t>
            </a:r>
            <a:r>
              <a:rPr lang="en-US" altLang="zh-CN" dirty="0"/>
              <a:t> ''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/>
              <a:t>!=0</a:t>
            </a:r>
          </a:p>
          <a:p>
            <a:pPr>
              <a:lnSpc>
                <a:spcPct val="100000"/>
              </a:lnSpc>
            </a:pPr>
            <a:r>
              <a:rPr kumimoji="1" lang="zh-CN" altLang="en-US" dirty="0"/>
              <a:t>尽量设为</a:t>
            </a:r>
            <a:r>
              <a:rPr kumimoji="1" lang="en-US" altLang="zh-CN" dirty="0"/>
              <a:t>not</a:t>
            </a:r>
            <a:r>
              <a:rPr kumimoji="1" lang="zh-CN" altLang="en-US" dirty="0"/>
              <a:t> </a:t>
            </a:r>
            <a:r>
              <a:rPr kumimoji="1" lang="en-US" altLang="zh-CN" dirty="0"/>
              <a:t>null</a:t>
            </a:r>
          </a:p>
          <a:p>
            <a:pPr lvl="1">
              <a:lnSpc>
                <a:spcPct val="100000"/>
              </a:lnSpc>
            </a:pPr>
            <a:r>
              <a:rPr kumimoji="1" lang="zh-CN" altLang="en-US" dirty="0"/>
              <a:t>有些</a:t>
            </a:r>
            <a:r>
              <a:rPr kumimoji="1" lang="en-US" altLang="zh-CN" dirty="0"/>
              <a:t>DB</a:t>
            </a:r>
            <a:r>
              <a:rPr kumimoji="1" lang="zh-CN" altLang="en-US" dirty="0"/>
              <a:t>索引列不允许包含</a:t>
            </a:r>
            <a:r>
              <a:rPr kumimoji="1" lang="en-US" altLang="zh-CN" dirty="0"/>
              <a:t>null</a:t>
            </a:r>
          </a:p>
          <a:p>
            <a:pPr lvl="1">
              <a:lnSpc>
                <a:spcPct val="100000"/>
              </a:lnSpc>
            </a:pPr>
            <a:r>
              <a:rPr kumimoji="1" lang="zh-CN" altLang="en-US" dirty="0"/>
              <a:t>对含有</a:t>
            </a:r>
            <a:r>
              <a:rPr kumimoji="1" lang="en-US" altLang="zh-CN" dirty="0"/>
              <a:t>null</a:t>
            </a:r>
            <a:r>
              <a:rPr kumimoji="1" lang="zh-CN" altLang="en-US" dirty="0"/>
              <a:t>的列进行统计，结果可能不符合预期</a:t>
            </a:r>
            <a:endParaRPr kumimoji="1" lang="en-US" altLang="zh-CN" dirty="0"/>
          </a:p>
          <a:p>
            <a:pPr lvl="1">
              <a:lnSpc>
                <a:spcPct val="100000"/>
              </a:lnSpc>
            </a:pPr>
            <a:r>
              <a:rPr kumimoji="1" lang="en-US" altLang="zh-CN" dirty="0"/>
              <a:t>null</a:t>
            </a:r>
            <a:r>
              <a:rPr kumimoji="1" lang="zh-CN" altLang="en-US" dirty="0"/>
              <a:t>值有时候会严重拖慢系统性能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850900-F637-3724-BD3B-B38BAB9B43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/>
              <a:t>ClickHouse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83340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34147C-B70A-91FC-AE7D-F284C825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ClickHouse</a:t>
            </a:r>
            <a:r>
              <a:rPr lang="zh-CN" altLang="en-US" dirty="0"/>
              <a:t>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DDCB22-716B-28C5-6DA7-A73EB98EB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1926"/>
            <a:ext cx="10515600" cy="4596276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zh-CN" dirty="0" err="1"/>
              <a:t>ClickHouse</a:t>
            </a:r>
            <a:r>
              <a:rPr lang="zh-CN" altLang="en-US" dirty="0"/>
              <a:t>是一个用于联机分析</a:t>
            </a:r>
            <a:r>
              <a:rPr lang="en-US" altLang="zh-CN" dirty="0"/>
              <a:t>(OLAP)</a:t>
            </a:r>
            <a:r>
              <a:rPr lang="zh-CN" altLang="en-US" dirty="0"/>
              <a:t>的列式数据库管理系统</a:t>
            </a:r>
            <a:r>
              <a:rPr lang="en-US" altLang="zh-CN" dirty="0"/>
              <a:t>(DBMS)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在传统的行式数据库系统</a:t>
            </a:r>
            <a:r>
              <a:rPr lang="en-US" altLang="zh-CN" dirty="0"/>
              <a:t>(MySQL</a:t>
            </a:r>
            <a:r>
              <a:rPr lang="zh-CN" altLang="en-US" dirty="0"/>
              <a:t>、</a:t>
            </a:r>
            <a:r>
              <a:rPr lang="en-US" altLang="zh-CN" dirty="0"/>
              <a:t>SQL Server)</a:t>
            </a:r>
            <a:r>
              <a:rPr lang="zh-CN" altLang="en-US" dirty="0"/>
              <a:t>中，处于同一行中的数据总是被物理的存储在一起。在列式数据库系统</a:t>
            </a:r>
            <a:r>
              <a:rPr lang="en-US" altLang="zh-CN" dirty="0"/>
              <a:t>(</a:t>
            </a:r>
            <a:r>
              <a:rPr lang="en-US" altLang="zh-CN" dirty="0" err="1"/>
              <a:t>ClickHouse</a:t>
            </a:r>
            <a:r>
              <a:rPr lang="zh-CN" altLang="en-US" dirty="0"/>
              <a:t>、</a:t>
            </a:r>
            <a:r>
              <a:rPr lang="en-US" altLang="zh-CN" dirty="0"/>
              <a:t>HBase</a:t>
            </a:r>
            <a:r>
              <a:rPr lang="zh-CN" altLang="en-US" dirty="0"/>
              <a:t>、</a:t>
            </a:r>
            <a:r>
              <a:rPr lang="en-US" altLang="zh-CN" dirty="0"/>
              <a:t>Druid)</a:t>
            </a:r>
            <a:r>
              <a:rPr lang="zh-CN" altLang="en-US" dirty="0"/>
              <a:t>中，来自同一列的数据被存储在一起。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/>
              <a:t>OLAP</a:t>
            </a:r>
            <a:r>
              <a:rPr lang="zh-CN" altLang="en-US" dirty="0"/>
              <a:t>场景的关键特征</a:t>
            </a:r>
            <a:endParaRPr lang="en-US" altLang="zh-CN" dirty="0"/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绝大多数是读请求</a:t>
            </a:r>
            <a:r>
              <a:rPr lang="en-US" altLang="zh-CN" dirty="0"/>
              <a:t>,</a:t>
            </a:r>
            <a:r>
              <a:rPr lang="zh-CN" altLang="en-US" dirty="0"/>
              <a:t>已添加到数据库的数据不能修改</a:t>
            </a:r>
            <a:endParaRPr lang="en-US" altLang="zh-CN" dirty="0"/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宽表，即每个表包含着大量的列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对于读取，从数据库中提取相当多的行，但只提取列的一小部分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查询相对较少</a:t>
            </a:r>
            <a:r>
              <a:rPr lang="en-US" altLang="zh-CN" dirty="0"/>
              <a:t>(</a:t>
            </a:r>
            <a:r>
              <a:rPr lang="zh-CN" altLang="en-US" dirty="0"/>
              <a:t>通常每台服务器每秒查询数百次或更少</a:t>
            </a:r>
            <a:r>
              <a:rPr lang="en-US" altLang="zh-CN" dirty="0"/>
              <a:t>)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对于简单查询，允许延迟大约</a:t>
            </a:r>
            <a:r>
              <a:rPr lang="en-US" altLang="zh-CN" dirty="0"/>
              <a:t>50</a:t>
            </a:r>
            <a:r>
              <a:rPr lang="zh-CN" altLang="en-US" dirty="0"/>
              <a:t>毫秒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列中的数据相对较小：数字和短字符串</a:t>
            </a:r>
            <a:r>
              <a:rPr lang="en-US" altLang="zh-CN" dirty="0"/>
              <a:t>(</a:t>
            </a:r>
            <a:r>
              <a:rPr lang="zh-CN" altLang="en-US" dirty="0"/>
              <a:t>例如，每个</a:t>
            </a:r>
            <a:r>
              <a:rPr lang="en-US" altLang="zh-CN" dirty="0"/>
              <a:t>URL 60</a:t>
            </a:r>
            <a:r>
              <a:rPr lang="zh-CN" altLang="en-US" dirty="0"/>
              <a:t>个字节</a:t>
            </a:r>
            <a:r>
              <a:rPr lang="en-US" altLang="zh-CN" dirty="0"/>
              <a:t>)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处理单个查询时需要高吞吐量</a:t>
            </a:r>
            <a:r>
              <a:rPr lang="en-US" altLang="zh-CN" dirty="0"/>
              <a:t>(</a:t>
            </a:r>
            <a:r>
              <a:rPr lang="zh-CN" altLang="en-US" dirty="0"/>
              <a:t>每台服务器每秒可达数十亿行</a:t>
            </a:r>
            <a:r>
              <a:rPr lang="en-US" altLang="zh-CN" dirty="0"/>
              <a:t>)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dirty="0"/>
              <a:t>事务不是必须的</a:t>
            </a:r>
          </a:p>
        </p:txBody>
      </p:sp>
      <p:sp>
        <p:nvSpPr>
          <p:cNvPr id="7" name="思想气泡: 云 6">
            <a:extLst>
              <a:ext uri="{FF2B5EF4-FFF2-40B4-BE49-F238E27FC236}">
                <a16:creationId xmlns:a16="http://schemas.microsoft.com/office/drawing/2014/main" id="{D29C93EA-3A9B-C905-6519-105268E7D1E0}"/>
              </a:ext>
            </a:extLst>
          </p:cNvPr>
          <p:cNvSpPr/>
          <p:nvPr/>
        </p:nvSpPr>
        <p:spPr>
          <a:xfrm>
            <a:off x="8108220" y="3758750"/>
            <a:ext cx="3245580" cy="1327094"/>
          </a:xfrm>
          <a:prstGeom prst="cloudCallout">
            <a:avLst>
              <a:gd name="adj1" fmla="val -22596"/>
              <a:gd name="adj2" fmla="val 5829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基于埋点数据进行业务的统计分析</a:t>
            </a:r>
          </a:p>
        </p:txBody>
      </p:sp>
    </p:spTree>
    <p:extLst>
      <p:ext uri="{BB962C8B-B14F-4D97-AF65-F5344CB8AC3E}">
        <p14:creationId xmlns:p14="http://schemas.microsoft.com/office/powerpoint/2010/main" val="20254892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075E09-5298-69B6-401E-F22B0B5A2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Windows</a:t>
            </a:r>
            <a:r>
              <a:rPr lang="zh-CN" altLang="en-US" dirty="0"/>
              <a:t>上安装</a:t>
            </a:r>
            <a:r>
              <a:rPr lang="en-US" altLang="zh-CN" dirty="0" err="1"/>
              <a:t>ClickHouse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2894C5-8AB1-6776-E409-6B26B9EE5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CN" sz="2200" dirty="0" err="1"/>
              <a:t>Win+R</a:t>
            </a:r>
            <a:r>
              <a:rPr lang="zh-CN" altLang="en-US" sz="2200" dirty="0"/>
              <a:t>运行</a:t>
            </a:r>
            <a:r>
              <a:rPr lang="en-US" altLang="zh-CN" sz="2200" dirty="0" err="1"/>
              <a:t>cmd</a:t>
            </a:r>
            <a:r>
              <a:rPr lang="zh-CN" altLang="en-US" sz="2200" dirty="0"/>
              <a:t>，输入命令</a:t>
            </a:r>
            <a:r>
              <a:rPr lang="en-US" altLang="zh-CN" sz="2200" dirty="0" err="1"/>
              <a:t>wsl</a:t>
            </a:r>
            <a:r>
              <a:rPr lang="en-US" altLang="zh-CN" sz="2200" dirty="0"/>
              <a:t> --install -d Ubuntu-22.04</a:t>
            </a:r>
            <a:r>
              <a:rPr lang="zh-CN" altLang="en-US" sz="2200" dirty="0"/>
              <a:t>，在</a:t>
            </a:r>
            <a:r>
              <a:rPr lang="en-US" altLang="zh-CN" sz="2200" dirty="0"/>
              <a:t>windows</a:t>
            </a:r>
            <a:r>
              <a:rPr lang="zh-CN" altLang="en-US" sz="2200" dirty="0"/>
              <a:t>上安装</a:t>
            </a:r>
            <a:r>
              <a:rPr lang="en-US" altLang="zh-CN" sz="2200" dirty="0"/>
              <a:t>ubuntu</a:t>
            </a:r>
            <a:r>
              <a:rPr lang="zh-CN" altLang="en-US" sz="2200" dirty="0"/>
              <a:t>子系统</a:t>
            </a:r>
            <a:endParaRPr lang="en-US" altLang="zh-CN" sz="22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200" dirty="0"/>
              <a:t>在</a:t>
            </a:r>
            <a:r>
              <a:rPr lang="en-US" altLang="zh-CN" sz="2200" dirty="0" err="1"/>
              <a:t>cmd</a:t>
            </a:r>
            <a:r>
              <a:rPr lang="zh-CN" altLang="en-US" sz="2200" dirty="0"/>
              <a:t>终端里输入</a:t>
            </a:r>
            <a:r>
              <a:rPr lang="en-US" altLang="zh-CN" sz="2200" dirty="0" err="1"/>
              <a:t>wsl</a:t>
            </a:r>
            <a:r>
              <a:rPr lang="zh-CN" altLang="en-US" sz="2200" dirty="0"/>
              <a:t>，进入</a:t>
            </a:r>
            <a:r>
              <a:rPr lang="en-US" altLang="zh-CN" sz="2200" dirty="0"/>
              <a:t>Ubuntu</a:t>
            </a:r>
            <a:r>
              <a:rPr lang="zh-CN" altLang="en-US" sz="2200" dirty="0"/>
              <a:t>终端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200" dirty="0" err="1"/>
              <a:t>sudo</a:t>
            </a:r>
            <a:r>
              <a:rPr lang="en-US" altLang="zh-CN" sz="2200" dirty="0"/>
              <a:t> -</a:t>
            </a:r>
            <a:r>
              <a:rPr lang="en-US" altLang="zh-CN" sz="2200" dirty="0" err="1"/>
              <a:t>i</a:t>
            </a:r>
            <a:r>
              <a:rPr lang="en-US" altLang="zh-CN" sz="2200" dirty="0"/>
              <a:t>     # </a:t>
            </a:r>
            <a:r>
              <a:rPr lang="zh-CN" altLang="en-US" sz="2200" dirty="0"/>
              <a:t>切换到</a:t>
            </a:r>
            <a:r>
              <a:rPr lang="en-US" altLang="zh-CN" sz="2200" dirty="0"/>
              <a:t>root</a:t>
            </a:r>
            <a:r>
              <a:rPr lang="zh-CN" altLang="en-US" sz="2200" dirty="0"/>
              <a:t>用户</a:t>
            </a:r>
            <a:endParaRPr lang="en-US" altLang="zh-CN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200" dirty="0" err="1"/>
              <a:t>mkdir</a:t>
            </a:r>
            <a:r>
              <a:rPr lang="en-US" altLang="zh-CN" sz="2200" dirty="0"/>
              <a:t> </a:t>
            </a:r>
            <a:r>
              <a:rPr lang="en-US" altLang="zh-CN" sz="2200" dirty="0" err="1"/>
              <a:t>clickhouse</a:t>
            </a:r>
            <a:endParaRPr lang="en-US" altLang="zh-CN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200" dirty="0"/>
              <a:t>cd </a:t>
            </a:r>
            <a:r>
              <a:rPr lang="en-US" altLang="zh-CN" sz="2200" dirty="0" err="1"/>
              <a:t>clickhouse</a:t>
            </a:r>
            <a:endParaRPr lang="en-US" altLang="zh-CN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200" dirty="0"/>
              <a:t>curl https://clickhouse.com | </a:t>
            </a:r>
            <a:r>
              <a:rPr lang="en-US" altLang="zh-CN" sz="2200" dirty="0" err="1"/>
              <a:t>sh</a:t>
            </a:r>
            <a:r>
              <a:rPr lang="en-US" altLang="zh-CN" sz="2200" dirty="0"/>
              <a:t>    # </a:t>
            </a:r>
            <a:r>
              <a:rPr lang="zh-CN" altLang="en-US" sz="2200" dirty="0"/>
              <a:t>下载</a:t>
            </a:r>
            <a:r>
              <a:rPr lang="en-US" altLang="zh-CN" sz="2200" dirty="0" err="1"/>
              <a:t>Clickhouse</a:t>
            </a:r>
            <a:endParaRPr lang="en-US" altLang="zh-CN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200" dirty="0"/>
              <a:t>./</a:t>
            </a:r>
            <a:r>
              <a:rPr lang="en-US" altLang="zh-CN" sz="2200" dirty="0" err="1"/>
              <a:t>clickhouse</a:t>
            </a:r>
            <a:r>
              <a:rPr lang="en-US" altLang="zh-CN" sz="2200" dirty="0"/>
              <a:t> install   # </a:t>
            </a:r>
            <a:r>
              <a:rPr lang="zh-CN" altLang="en-US" sz="2200" dirty="0"/>
              <a:t>安装</a:t>
            </a:r>
            <a:r>
              <a:rPr lang="en-US" altLang="zh-CN" sz="2200" dirty="0" err="1"/>
              <a:t>Clickhouse</a:t>
            </a:r>
            <a:endParaRPr lang="en-US" altLang="zh-CN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200" dirty="0" err="1"/>
              <a:t>sudo</a:t>
            </a:r>
            <a:r>
              <a:rPr lang="en-US" altLang="zh-CN" sz="2200" dirty="0"/>
              <a:t> </a:t>
            </a:r>
            <a:r>
              <a:rPr lang="en-US" altLang="zh-CN" sz="2200" dirty="0" err="1"/>
              <a:t>clickhouse</a:t>
            </a:r>
            <a:r>
              <a:rPr lang="en-US" altLang="zh-CN" sz="2200" dirty="0"/>
              <a:t> restart     # </a:t>
            </a:r>
            <a:r>
              <a:rPr lang="zh-CN" altLang="en-US" sz="2200" dirty="0"/>
              <a:t>重启</a:t>
            </a:r>
            <a:r>
              <a:rPr lang="en-US" altLang="zh-CN" sz="2200" dirty="0" err="1"/>
              <a:t>Clickhouse</a:t>
            </a:r>
            <a:endParaRPr lang="en-US" altLang="zh-CN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200" dirty="0" err="1"/>
              <a:t>clickhouse</a:t>
            </a:r>
            <a:r>
              <a:rPr lang="en-US" altLang="zh-CN" sz="2200" dirty="0"/>
              <a:t>-client --password    # </a:t>
            </a:r>
            <a:r>
              <a:rPr lang="zh-CN" altLang="en-US" sz="2200" dirty="0"/>
              <a:t>进入</a:t>
            </a:r>
            <a:r>
              <a:rPr lang="en-US" altLang="zh-CN" sz="2200" dirty="0" err="1"/>
              <a:t>Clickhouse</a:t>
            </a:r>
            <a:r>
              <a:rPr lang="zh-CN" altLang="en-US" sz="2200" dirty="0"/>
              <a:t>客户端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42AD525-DB10-FB1D-089E-EAB915ACF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8378" y="2415960"/>
            <a:ext cx="2415422" cy="317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873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561324-8EB8-910B-286D-BD11AC9E7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ClickHouse</a:t>
            </a:r>
            <a:r>
              <a:rPr lang="zh-CN" altLang="en-US" dirty="0"/>
              <a:t>语法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903408-E97A-851C-4207-C233ACD4E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dirty="0"/>
              <a:t>create database test;	    -- </a:t>
            </a:r>
            <a:r>
              <a:rPr lang="zh-CN" altLang="en-US" dirty="0"/>
              <a:t>创建一个库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set </a:t>
            </a:r>
            <a:r>
              <a:rPr lang="en-US" altLang="zh-CN" dirty="0" err="1"/>
              <a:t>allow_experimental_object_type</a:t>
            </a:r>
            <a:r>
              <a:rPr lang="en-US" altLang="zh-CN" dirty="0"/>
              <a:t> = 1;    -- </a:t>
            </a:r>
            <a:r>
              <a:rPr lang="zh-CN" altLang="en-US" dirty="0"/>
              <a:t>如果使用</a:t>
            </a:r>
            <a:r>
              <a:rPr lang="en-US" altLang="zh-CN" dirty="0"/>
              <a:t>JSON</a:t>
            </a:r>
            <a:r>
              <a:rPr lang="zh-CN" altLang="en-US" dirty="0"/>
              <a:t>类型，需要先设置</a:t>
            </a:r>
            <a:r>
              <a:rPr lang="en-US" altLang="zh-CN" dirty="0" err="1"/>
              <a:t>allow_experimental_object_type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CREATE TABLE </a:t>
            </a:r>
            <a:r>
              <a:rPr lang="en-US" altLang="zh-CN" dirty="0" err="1"/>
              <a:t>test.user</a:t>
            </a:r>
            <a:r>
              <a:rPr lang="en-US" altLang="zh-CN" dirty="0"/>
              <a:t>(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user_id</a:t>
            </a:r>
            <a:r>
              <a:rPr lang="en-US" altLang="zh-CN" dirty="0"/>
              <a:t> UInt32 comment '</a:t>
            </a:r>
            <a:r>
              <a:rPr lang="zh-CN" altLang="en-US" dirty="0"/>
              <a:t>用户</a:t>
            </a:r>
            <a:r>
              <a:rPr lang="en-US" altLang="zh-CN" dirty="0"/>
              <a:t>ID',</a:t>
            </a:r>
          </a:p>
          <a:p>
            <a:pPr marL="0" indent="0">
              <a:buNone/>
            </a:pPr>
            <a:r>
              <a:rPr lang="en-US" altLang="zh-CN" dirty="0"/>
              <a:t>    name String comment '</a:t>
            </a:r>
            <a:r>
              <a:rPr lang="zh-CN" altLang="en-US" dirty="0"/>
              <a:t>用户名</a:t>
            </a:r>
            <a:r>
              <a:rPr lang="en-US" altLang="zh-CN" dirty="0"/>
              <a:t>',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create_time</a:t>
            </a:r>
            <a:r>
              <a:rPr lang="en-US" altLang="zh-CN" dirty="0"/>
              <a:t> </a:t>
            </a:r>
            <a:r>
              <a:rPr lang="en-US" altLang="zh-CN" dirty="0" err="1"/>
              <a:t>DateTime</a:t>
            </a:r>
            <a:r>
              <a:rPr lang="en-US" altLang="zh-CN" dirty="0"/>
              <a:t> comment '</a:t>
            </a:r>
            <a:r>
              <a:rPr lang="zh-CN" altLang="en-US" dirty="0"/>
              <a:t>注册时间</a:t>
            </a:r>
            <a:r>
              <a:rPr lang="en-US" altLang="zh-CN" dirty="0"/>
              <a:t>',</a:t>
            </a:r>
          </a:p>
          <a:p>
            <a:pPr marL="0" indent="0">
              <a:buNone/>
            </a:pPr>
            <a:r>
              <a:rPr lang="en-US" altLang="zh-CN" dirty="0"/>
              <a:t>    extra JSON comment '</a:t>
            </a:r>
            <a:r>
              <a:rPr lang="zh-CN" altLang="en-US" dirty="0"/>
              <a:t>附加信息，</a:t>
            </a:r>
            <a:r>
              <a:rPr lang="en-US" altLang="zh-CN" dirty="0" err="1"/>
              <a:t>json</a:t>
            </a:r>
            <a:r>
              <a:rPr lang="zh-CN" altLang="en-US" dirty="0"/>
              <a:t>可自由扩充字段</a:t>
            </a:r>
            <a:r>
              <a:rPr lang="en-US" altLang="zh-CN" dirty="0"/>
              <a:t>',     </a:t>
            </a:r>
          </a:p>
          <a:p>
            <a:pPr marL="0" indent="0">
              <a:buNone/>
            </a:pPr>
            <a:r>
              <a:rPr lang="en-US" altLang="zh-CN" dirty="0"/>
              <a:t>)ENGINE = </a:t>
            </a:r>
            <a:r>
              <a:rPr lang="en-US" altLang="zh-CN" dirty="0" err="1"/>
              <a:t>MergeTree</a:t>
            </a:r>
            <a:r>
              <a:rPr lang="en-US" altLang="zh-CN" dirty="0"/>
              <a:t>() PRIMARY KEY (</a:t>
            </a:r>
            <a:r>
              <a:rPr lang="en-US" altLang="zh-CN" dirty="0" err="1"/>
              <a:t>create_time</a:t>
            </a:r>
            <a:r>
              <a:rPr lang="en-US" altLang="zh-CN" dirty="0"/>
              <a:t>);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00013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DA6938-DAE9-CE8E-238E-A0A218A7E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ClickHouse</a:t>
            </a:r>
            <a:r>
              <a:rPr lang="zh-CN" altLang="en-US" dirty="0"/>
              <a:t>语法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A01F47-AD4C-C18F-F7BA-6364D229B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CN" dirty="0"/>
              <a:t>WITH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toDateTime</a:t>
            </a:r>
            <a:r>
              <a:rPr lang="en-US" altLang="zh-CN" dirty="0"/>
              <a:t>('2023-09-01', 'UTC') AS </a:t>
            </a:r>
            <a:r>
              <a:rPr lang="en-US" altLang="zh-CN" dirty="0" err="1"/>
              <a:t>begin_day</a:t>
            </a:r>
            <a:r>
              <a:rPr lang="en-US" altLang="zh-CN" dirty="0"/>
              <a:t>,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toDateTime</a:t>
            </a:r>
            <a:r>
              <a:rPr lang="en-US" altLang="zh-CN" dirty="0"/>
              <a:t>('2023-09-08', 'UTC') AS </a:t>
            </a:r>
            <a:r>
              <a:rPr lang="en-US" altLang="zh-CN" dirty="0" err="1"/>
              <a:t>end_day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SELECT</a:t>
            </a:r>
          </a:p>
          <a:p>
            <a:pPr marL="0" indent="0">
              <a:buNone/>
            </a:pPr>
            <a:r>
              <a:rPr lang="en-US" altLang="zh-CN" dirty="0"/>
              <a:t>    date(</a:t>
            </a:r>
            <a:r>
              <a:rPr lang="en-US" altLang="zh-CN" dirty="0" err="1"/>
              <a:t>create_time</a:t>
            </a:r>
            <a:r>
              <a:rPr lang="en-US" altLang="zh-CN" dirty="0"/>
              <a:t>) AS date,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uniq</a:t>
            </a:r>
            <a:r>
              <a:rPr lang="en-US" altLang="zh-CN" dirty="0"/>
              <a:t>(</a:t>
            </a:r>
            <a:r>
              <a:rPr lang="en-US" altLang="zh-CN" dirty="0" err="1"/>
              <a:t>user_id</a:t>
            </a:r>
            <a:r>
              <a:rPr lang="en-US" altLang="zh-CN" dirty="0"/>
              <a:t>) AS `</a:t>
            </a:r>
            <a:r>
              <a:rPr lang="zh-CN" altLang="en-US" dirty="0"/>
              <a:t>注册用户</a:t>
            </a:r>
            <a:r>
              <a:rPr lang="en-US" altLang="zh-CN" dirty="0"/>
              <a:t>`</a:t>
            </a:r>
          </a:p>
          <a:p>
            <a:pPr marL="0" indent="0">
              <a:buNone/>
            </a:pPr>
            <a:r>
              <a:rPr lang="en-US" altLang="zh-CN" dirty="0"/>
              <a:t>FROM </a:t>
            </a:r>
            <a:r>
              <a:rPr lang="en-US" altLang="zh-CN" dirty="0" err="1"/>
              <a:t>test.user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WHERE (</a:t>
            </a:r>
            <a:r>
              <a:rPr lang="en-US" altLang="zh-CN" dirty="0" err="1"/>
              <a:t>create_time</a:t>
            </a:r>
            <a:r>
              <a:rPr lang="en-US" altLang="zh-CN" dirty="0"/>
              <a:t> &gt;= </a:t>
            </a:r>
            <a:r>
              <a:rPr lang="en-US" altLang="zh-CN" dirty="0" err="1"/>
              <a:t>begin_day</a:t>
            </a:r>
            <a:r>
              <a:rPr lang="en-US" altLang="zh-CN" dirty="0"/>
              <a:t>) AND (</a:t>
            </a:r>
            <a:r>
              <a:rPr lang="en-US" altLang="zh-CN" dirty="0" err="1"/>
              <a:t>create_time</a:t>
            </a:r>
            <a:r>
              <a:rPr lang="en-US" altLang="zh-CN" dirty="0"/>
              <a:t> &lt; </a:t>
            </a:r>
            <a:r>
              <a:rPr lang="en-US" altLang="zh-CN" dirty="0" err="1"/>
              <a:t>end_day</a:t>
            </a:r>
            <a:r>
              <a:rPr lang="en-US" altLang="zh-CN" dirty="0"/>
              <a:t>)</a:t>
            </a:r>
          </a:p>
          <a:p>
            <a:pPr marL="0" indent="0">
              <a:buNone/>
            </a:pPr>
            <a:r>
              <a:rPr lang="en-US" altLang="zh-CN" dirty="0"/>
              <a:t>GROUP BY date</a:t>
            </a:r>
          </a:p>
          <a:p>
            <a:pPr marL="0" indent="0">
              <a:buNone/>
            </a:pPr>
            <a:r>
              <a:rPr lang="en-US" altLang="zh-CN" dirty="0"/>
              <a:t>ORDER BY date ASC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97812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B0E75-AE78-1D9A-1459-4724AFEFA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 err="1"/>
              <a:t>ClickHouse+Grafana</a:t>
            </a:r>
            <a:r>
              <a:rPr lang="zh-CN" altLang="en-US" dirty="0"/>
              <a:t>生成业务报表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3D59BB5F-3DE4-F776-980C-1B600C786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270" y="1825625"/>
            <a:ext cx="9125459" cy="4351338"/>
          </a:xfrm>
        </p:spPr>
      </p:pic>
    </p:spTree>
    <p:extLst>
      <p:ext uri="{BB962C8B-B14F-4D97-AF65-F5344CB8AC3E}">
        <p14:creationId xmlns:p14="http://schemas.microsoft.com/office/powerpoint/2010/main" val="857066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BF378A-92FC-4108-80C5-01C5DE892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规避慢查询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B5B2F9-4D28-B584-91E7-10E69DB811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4180" y="1733741"/>
            <a:ext cx="5181600" cy="4400166"/>
          </a:xfrm>
        </p:spPr>
        <p:txBody>
          <a:bodyPr>
            <a:noAutofit/>
          </a:bodyPr>
          <a:lstStyle/>
          <a:p>
            <a:r>
              <a:rPr kumimoji="1" lang="zh-CN" altLang="en-US" sz="2000" dirty="0"/>
              <a:t>大部分的慢查询都是因为没有正确地使用索引</a:t>
            </a:r>
            <a:endParaRPr kumimoji="1" lang="en-US" altLang="zh-CN" sz="2000" dirty="0"/>
          </a:p>
          <a:p>
            <a:r>
              <a:rPr kumimoji="1" lang="zh-CN" altLang="en-US" sz="2000" dirty="0"/>
              <a:t>不要过多地创建索引，否则写入会变慢</a:t>
            </a:r>
            <a:endParaRPr kumimoji="1" lang="en-US" altLang="zh-CN" sz="2000" dirty="0"/>
          </a:p>
          <a:p>
            <a:r>
              <a:rPr kumimoji="1" lang="zh-CN" altLang="en-US" sz="2000" dirty="0"/>
              <a:t>绝大部分情况使用默认的</a:t>
            </a:r>
            <a:r>
              <a:rPr kumimoji="1" lang="en-US" altLang="zh-CN" sz="2000" dirty="0" err="1"/>
              <a:t>InnoDB</a:t>
            </a:r>
            <a:r>
              <a:rPr kumimoji="1" lang="zh-CN" altLang="en-US" sz="2000" dirty="0"/>
              <a:t>引擎，不要使用</a:t>
            </a:r>
            <a:r>
              <a:rPr kumimoji="1" lang="en-US" altLang="zh-CN" sz="2000" dirty="0" err="1"/>
              <a:t>MyISAM</a:t>
            </a:r>
            <a:r>
              <a:rPr kumimoji="1" lang="zh-CN" altLang="en-US" sz="2000" dirty="0"/>
              <a:t>引擎</a:t>
            </a:r>
            <a:endParaRPr kumimoji="1" lang="en-US" altLang="zh-CN" sz="2000" dirty="0"/>
          </a:p>
          <a:p>
            <a:r>
              <a:rPr kumimoji="1" lang="zh-CN" altLang="en-US" sz="2000" dirty="0"/>
              <a:t>不要</a:t>
            </a:r>
            <a:r>
              <a:rPr kumimoji="1" lang="en-US" altLang="zh-CN" sz="2000" dirty="0"/>
              <a:t>select *</a:t>
            </a:r>
            <a:r>
              <a:rPr kumimoji="1" lang="zh-CN" altLang="en-US" sz="2000" dirty="0"/>
              <a:t>，只</a:t>
            </a:r>
            <a:r>
              <a:rPr kumimoji="1" lang="en-US" altLang="zh-CN" sz="2000" dirty="0"/>
              <a:t>select</a:t>
            </a:r>
            <a:r>
              <a:rPr kumimoji="1" lang="zh-CN" altLang="en-US" sz="2000" dirty="0"/>
              <a:t>你需要的列</a:t>
            </a:r>
            <a:endParaRPr kumimoji="1" lang="en-US" altLang="zh-CN" sz="2000" dirty="0"/>
          </a:p>
          <a:p>
            <a:r>
              <a:rPr kumimoji="1" lang="zh-CN" altLang="en-US" sz="2000" dirty="0"/>
              <a:t>尽量用</a:t>
            </a:r>
            <a:r>
              <a:rPr kumimoji="1" lang="en-US" altLang="zh-CN" sz="2000" dirty="0"/>
              <a:t>in</a:t>
            </a:r>
            <a:r>
              <a:rPr kumimoji="1" lang="zh-CN" altLang="en-US" sz="2000" dirty="0"/>
              <a:t>代替</a:t>
            </a:r>
            <a:r>
              <a:rPr kumimoji="1" lang="en-US" altLang="zh-CN" sz="2000" dirty="0"/>
              <a:t>or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or</a:t>
            </a:r>
            <a:r>
              <a:rPr kumimoji="1" lang="zh-CN" altLang="en-US" sz="2000" dirty="0"/>
              <a:t>的效率没有</a:t>
            </a:r>
            <a:r>
              <a:rPr kumimoji="1" lang="en-US" altLang="zh-CN" sz="2000" dirty="0"/>
              <a:t>in</a:t>
            </a:r>
            <a:r>
              <a:rPr kumimoji="1" lang="zh-CN" altLang="en-US" sz="2000" dirty="0"/>
              <a:t>高</a:t>
            </a:r>
            <a:endParaRPr kumimoji="1" lang="en-US" altLang="zh-CN" sz="2000" dirty="0"/>
          </a:p>
          <a:p>
            <a:r>
              <a:rPr kumimoji="1" lang="en-US" altLang="zh-CN" sz="2000" dirty="0"/>
              <a:t>in</a:t>
            </a:r>
            <a:r>
              <a:rPr kumimoji="1" lang="zh-CN" altLang="en-US" sz="2000" dirty="0"/>
              <a:t>的元素个数不要太多，一般</a:t>
            </a:r>
            <a:r>
              <a:rPr kumimoji="1" lang="en-US" altLang="zh-CN" sz="2000" dirty="0"/>
              <a:t>300</a:t>
            </a:r>
            <a:r>
              <a:rPr kumimoji="1" lang="zh-CN" altLang="en-US" sz="2000" dirty="0"/>
              <a:t>到</a:t>
            </a:r>
            <a:r>
              <a:rPr kumimoji="1" lang="en-US" altLang="zh-CN" sz="2000" dirty="0"/>
              <a:t>500</a:t>
            </a:r>
          </a:p>
          <a:p>
            <a:r>
              <a:rPr kumimoji="1" lang="zh-CN" altLang="en-US" sz="2000" dirty="0"/>
              <a:t>不要使用模糊查询</a:t>
            </a:r>
            <a:r>
              <a:rPr kumimoji="1" lang="en-US" altLang="zh-CN" sz="2000" dirty="0"/>
              <a:t>like</a:t>
            </a:r>
            <a:r>
              <a:rPr kumimoji="1" lang="zh-CN" altLang="en-US" sz="2000" dirty="0"/>
              <a:t>，非前缀</a:t>
            </a:r>
            <a:r>
              <a:rPr kumimoji="1" lang="en-US" altLang="zh-CN" sz="2000" dirty="0"/>
              <a:t>like</a:t>
            </a:r>
            <a:r>
              <a:rPr kumimoji="1" lang="zh-CN" altLang="en-US" sz="2000" dirty="0"/>
              <a:t>不能利用索引</a:t>
            </a:r>
            <a:endParaRPr kumimoji="1" lang="en-US" altLang="zh-CN" sz="2000" dirty="0"/>
          </a:p>
          <a:p>
            <a:r>
              <a:rPr kumimoji="1" lang="zh-CN" altLang="en-US" sz="2000" dirty="0"/>
              <a:t>如果确定结果只有一条，则使用</a:t>
            </a:r>
            <a:r>
              <a:rPr kumimoji="1" lang="en-US" altLang="zh-CN" sz="2000" dirty="0"/>
              <a:t>limit 1</a:t>
            </a:r>
            <a:r>
              <a:rPr kumimoji="1" lang="zh-CN" altLang="en-US" sz="2000" dirty="0"/>
              <a:t>，停止全表扫描</a:t>
            </a:r>
            <a:endParaRPr kumimoji="1" lang="en-US" altLang="zh-CN" sz="200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258E26-BECB-2C43-FAD8-0350C209C4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690688"/>
            <a:ext cx="5690419" cy="4331341"/>
          </a:xfrm>
        </p:spPr>
        <p:txBody>
          <a:bodyPr>
            <a:noAutofit/>
          </a:bodyPr>
          <a:lstStyle/>
          <a:p>
            <a:r>
              <a:rPr kumimoji="1" lang="zh-CN" altLang="en-US" sz="2000" dirty="0"/>
              <a:t>分页查询</a:t>
            </a:r>
            <a:r>
              <a:rPr kumimoji="1" lang="en-US" altLang="zh-CN" sz="2000" dirty="0"/>
              <a:t>limit</a:t>
            </a:r>
            <a:r>
              <a:rPr kumimoji="1" lang="zh-CN" altLang="en-US" sz="2000" dirty="0"/>
              <a:t> </a:t>
            </a:r>
            <a:r>
              <a:rPr kumimoji="1" lang="en-US" altLang="zh-CN" sz="2000" dirty="0" err="1"/>
              <a:t>m,n</a:t>
            </a:r>
            <a:r>
              <a:rPr kumimoji="1" lang="zh-CN" altLang="en-US" sz="2000" dirty="0"/>
              <a:t>会检索前</a:t>
            </a:r>
            <a:r>
              <a:rPr kumimoji="1" lang="en-US" altLang="zh-CN" sz="2000" dirty="0" err="1"/>
              <a:t>m+n</a:t>
            </a:r>
            <a:r>
              <a:rPr kumimoji="1" lang="zh-CN" altLang="en-US" sz="2000" dirty="0"/>
              <a:t>行，只是返回后</a:t>
            </a:r>
            <a:r>
              <a:rPr kumimoji="1" lang="en-US" altLang="zh-CN" sz="2000" dirty="0"/>
              <a:t>n</a:t>
            </a:r>
            <a:r>
              <a:rPr kumimoji="1" lang="zh-CN" altLang="en-US" sz="2000" dirty="0"/>
              <a:t>行，通常用</a:t>
            </a:r>
            <a:r>
              <a:rPr kumimoji="1" lang="en-US" altLang="zh-CN" sz="2000" dirty="0"/>
              <a:t>id&gt;x</a:t>
            </a:r>
            <a:r>
              <a:rPr kumimoji="1" lang="zh-CN" altLang="en-US" sz="2000" dirty="0"/>
              <a:t>来代替这种分页方式</a:t>
            </a:r>
            <a:endParaRPr kumimoji="1" lang="en-US" altLang="zh-CN" sz="2000" dirty="0"/>
          </a:p>
          <a:p>
            <a:r>
              <a:rPr kumimoji="1" lang="zh-CN" altLang="en-US" sz="2000" dirty="0"/>
              <a:t>批量操作时最好一条</a:t>
            </a:r>
            <a:r>
              <a:rPr kumimoji="1" lang="en-US" altLang="zh-CN" sz="2000" dirty="0" err="1"/>
              <a:t>sql</a:t>
            </a:r>
            <a:r>
              <a:rPr kumimoji="1" lang="zh-CN" altLang="en-US" sz="2000" dirty="0"/>
              <a:t>语句搞定；其次打包成一个事务，一次性提交，高并发情况下减少对共享资源的争用</a:t>
            </a:r>
            <a:endParaRPr kumimoji="1" lang="en-US" altLang="zh-CN" sz="2000" dirty="0"/>
          </a:p>
          <a:p>
            <a:r>
              <a:rPr kumimoji="1" lang="zh-CN" altLang="en-US" sz="2000" dirty="0"/>
              <a:t>避免使用大事务，用短小的事务，减少锁等待和竞争</a:t>
            </a:r>
            <a:endParaRPr kumimoji="1" lang="en-US" altLang="zh-CN" sz="2000" dirty="0"/>
          </a:p>
          <a:p>
            <a:r>
              <a:rPr kumimoji="1" lang="zh-CN" altLang="en-US" sz="2000" dirty="0"/>
              <a:t>不要一次查询或更新太多数据，尽量控制在</a:t>
            </a:r>
            <a:r>
              <a:rPr kumimoji="1" lang="en-US" altLang="zh-CN" sz="2000" dirty="0"/>
              <a:t>1000</a:t>
            </a:r>
            <a:r>
              <a:rPr kumimoji="1" lang="zh-CN" altLang="en-US" sz="2000" dirty="0"/>
              <a:t>条左右</a:t>
            </a:r>
            <a:endParaRPr kumimoji="1" lang="en-US" altLang="zh-CN" sz="2000" dirty="0"/>
          </a:p>
          <a:p>
            <a:r>
              <a:rPr kumimoji="1" lang="zh-CN" altLang="en-US" sz="2000" dirty="0"/>
              <a:t>不要使用连表操作，</a:t>
            </a:r>
            <a:r>
              <a:rPr kumimoji="1" lang="en-US" altLang="zh-CN" sz="2000" dirty="0"/>
              <a:t>join</a:t>
            </a:r>
            <a:r>
              <a:rPr kumimoji="1" lang="zh-CN" altLang="en-US" sz="2000" dirty="0"/>
              <a:t>逻辑在业务代码里完成</a:t>
            </a:r>
            <a:endParaRPr kumimoji="1" lang="en-US" altLang="zh-CN" sz="2000" dirty="0"/>
          </a:p>
          <a:p>
            <a:r>
              <a:rPr lang="zh-CN" altLang="en-US" sz="2000" b="0" i="0" dirty="0">
                <a:solidFill>
                  <a:srgbClr val="333333"/>
                </a:solidFill>
                <a:effectLst/>
              </a:rPr>
              <a:t>不用 </a:t>
            </a:r>
            <a:r>
              <a:rPr lang="en-US" altLang="zh-CN" sz="2000" b="0" i="0" dirty="0">
                <a:solidFill>
                  <a:srgbClr val="333333"/>
                </a:solidFill>
                <a:effectLst/>
              </a:rPr>
              <a:t>MYSQL </a:t>
            </a:r>
            <a:r>
              <a:rPr lang="zh-CN" altLang="en-US" sz="2000" b="0" i="0" dirty="0">
                <a:solidFill>
                  <a:srgbClr val="333333"/>
                </a:solidFill>
                <a:effectLst/>
              </a:rPr>
              <a:t>内置的函数，因为内置函数不会建立查询缓存，复杂的计算逻辑放到自己的代码里去做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35920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7F8178-2D93-5040-EF84-33A18C3BD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B+</a:t>
            </a:r>
            <a:r>
              <a:rPr kumimoji="1" lang="zh-CN" altLang="en-US" dirty="0"/>
              <a:t>树</a:t>
            </a:r>
            <a:endParaRPr lang="zh-CN" altLang="en-US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4E8E2857-60C9-13E0-1193-6265CDDD9033}"/>
              </a:ext>
            </a:extLst>
          </p:cNvPr>
          <p:cNvSpPr txBox="1"/>
          <p:nvPr/>
        </p:nvSpPr>
        <p:spPr>
          <a:xfrm>
            <a:off x="7422776" y="1983911"/>
            <a:ext cx="3931024" cy="4240995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90204"/>
              <a:buChar char="•"/>
              <a:defRPr sz="28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1pPr>
            <a:lvl2pPr marL="7429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90204"/>
              <a:buChar char="•"/>
              <a:defRPr sz="24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2pPr>
            <a:lvl3pPr marL="1200150" indent="-2857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90204"/>
              <a:buChar char="•"/>
              <a:defRPr sz="22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3pPr>
            <a:lvl4pPr marL="1543050" indent="-1714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90204"/>
              <a:buChar char="•"/>
              <a:defRPr sz="18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4pPr>
            <a:lvl5pPr marL="2000250" indent="-171450" algn="l" defTabSz="4572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90204"/>
              <a:buChar char="•"/>
              <a:defRPr sz="1800" b="0" i="0" kern="1200" cap="none" spc="130" baseline="0">
                <a:solidFill>
                  <a:schemeClr val="tx1"/>
                </a:solidFill>
                <a:effectLst/>
                <a:latin typeface="Source Han Sans SC" panose="020B0500000000000000" pitchFamily="34" charset="-128"/>
                <a:ea typeface="Source Han Sans SC" panose="020B0500000000000000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9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9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9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 panose="020B0604020202090204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1.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 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B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即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Balance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，对于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m</a:t>
            </a:r>
            <a:r>
              <a:rPr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叉树每个节点上最多有</a:t>
            </a:r>
            <a:r>
              <a:rPr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m</a:t>
            </a:r>
            <a:r>
              <a:rPr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个数据，最少有</a:t>
            </a:r>
            <a:r>
              <a:rPr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m/2</a:t>
            </a:r>
            <a:r>
              <a:rPr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个数据（根节点除外）。</a:t>
            </a:r>
            <a:endParaRPr kumimoji="1" lang="en-US" altLang="zh-CN" sz="18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2.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 叶节点上存储了所有数据，把叶节点链接起来可以顺序遍历所有数据。</a:t>
            </a:r>
            <a:endParaRPr kumimoji="1" lang="en-US" altLang="zh-CN" sz="18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3.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 每个节点设计成内存页的整倍数。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MySQL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m=1200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，树的前两层放在内存中，第二层有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1.4M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条数据，第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3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层有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1.7G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条数据。从长度为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1200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的数组中执行二分查找耗时为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55ns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。所以</a:t>
            </a:r>
            <a:r>
              <a:rPr kumimoji="1" lang="en-US" altLang="zh-CN" sz="1800" dirty="0" err="1">
                <a:latin typeface="思源黑体 CN" panose="020B0500000000000000" pitchFamily="34" charset="-122"/>
                <a:ea typeface="思源黑体 CN" panose="020B0500000000000000" pitchFamily="34" charset="-122"/>
              </a:rPr>
              <a:t>mysql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单表行数的理论上限是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1.7G(17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亿行</a:t>
            </a:r>
            <a:r>
              <a:rPr kumimoji="1" lang="en-US" altLang="zh-CN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)</a:t>
            </a:r>
            <a:r>
              <a:rPr kumimoji="1" lang="zh-CN" altLang="en-US" sz="1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。</a:t>
            </a:r>
            <a:endParaRPr kumimoji="1" lang="en-US" altLang="zh-CN" sz="18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F6E5E068-77C1-7746-9902-91F55FA9AC41}"/>
              </a:ext>
            </a:extLst>
          </p:cNvPr>
          <p:cNvGraphicFramePr>
            <a:graphicFrameLocks noGrp="1"/>
          </p:cNvGraphicFramePr>
          <p:nvPr/>
        </p:nvGraphicFramePr>
        <p:xfrm>
          <a:off x="3298695" y="1822450"/>
          <a:ext cx="1347693" cy="741680"/>
        </p:xfrm>
        <a:graphic>
          <a:graphicData uri="http://schemas.openxmlformats.org/drawingml/2006/table">
            <a:tbl>
              <a:tblPr firstRow="1" bandRow="1"/>
              <a:tblGrid>
                <a:gridCol w="44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65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D519EA1F-4807-6FE5-EC4B-19DFF1471C81}"/>
              </a:ext>
            </a:extLst>
          </p:cNvPr>
          <p:cNvGraphicFramePr>
            <a:graphicFrameLocks noGrp="1"/>
          </p:cNvGraphicFramePr>
          <p:nvPr/>
        </p:nvGraphicFramePr>
        <p:xfrm>
          <a:off x="3298695" y="3281998"/>
          <a:ext cx="1347693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56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F804993-E9E2-25F3-FC7E-0126D6F68F70}"/>
              </a:ext>
            </a:extLst>
          </p:cNvPr>
          <p:cNvGraphicFramePr>
            <a:graphicFrameLocks noGrp="1"/>
          </p:cNvGraphicFramePr>
          <p:nvPr/>
        </p:nvGraphicFramePr>
        <p:xfrm>
          <a:off x="1263707" y="3281998"/>
          <a:ext cx="1347693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008C77F2-CDAF-2027-E57C-10352DF23631}"/>
              </a:ext>
            </a:extLst>
          </p:cNvPr>
          <p:cNvGraphicFramePr>
            <a:graphicFrameLocks noGrp="1"/>
          </p:cNvGraphicFramePr>
          <p:nvPr/>
        </p:nvGraphicFramePr>
        <p:xfrm>
          <a:off x="5333683" y="3281998"/>
          <a:ext cx="1347693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2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65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80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90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P3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78E35AD1-577D-0148-FFD9-884935C5EC22}"/>
              </a:ext>
            </a:extLst>
          </p:cNvPr>
          <p:cNvGraphicFramePr>
            <a:graphicFrameLocks noGrp="1"/>
          </p:cNvGraphicFramePr>
          <p:nvPr/>
        </p:nvGraphicFramePr>
        <p:xfrm>
          <a:off x="3853012" y="4741546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042F28C4-D7EC-187D-2544-A11CE7F89E86}"/>
              </a:ext>
            </a:extLst>
          </p:cNvPr>
          <p:cNvGraphicFramePr>
            <a:graphicFrameLocks noGrp="1"/>
          </p:cNvGraphicFramePr>
          <p:nvPr/>
        </p:nvGraphicFramePr>
        <p:xfrm>
          <a:off x="4540679" y="4741546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56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60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63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8CA32277-78E4-C1F3-A1C7-BFC1EEBDB24A}"/>
              </a:ext>
            </a:extLst>
          </p:cNvPr>
          <p:cNvGraphicFramePr>
            <a:graphicFrameLocks noGrp="1"/>
          </p:cNvGraphicFramePr>
          <p:nvPr/>
        </p:nvGraphicFramePr>
        <p:xfrm>
          <a:off x="3165345" y="4741546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853A15FD-890D-954E-9570-CCC329FA36B4}"/>
              </a:ext>
            </a:extLst>
          </p:cNvPr>
          <p:cNvGraphicFramePr>
            <a:graphicFrameLocks noGrp="1"/>
          </p:cNvGraphicFramePr>
          <p:nvPr/>
        </p:nvGraphicFramePr>
        <p:xfrm>
          <a:off x="5228346" y="4741546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65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73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79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63F1189B-B144-C067-D90A-25D5D89C004C}"/>
              </a:ext>
            </a:extLst>
          </p:cNvPr>
          <p:cNvGraphicFramePr>
            <a:graphicFrameLocks noGrp="1"/>
          </p:cNvGraphicFramePr>
          <p:nvPr/>
        </p:nvGraphicFramePr>
        <p:xfrm>
          <a:off x="2477678" y="4741546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442658CC-0CA6-6F45-E593-B735E63D0837}"/>
              </a:ext>
            </a:extLst>
          </p:cNvPr>
          <p:cNvGraphicFramePr>
            <a:graphicFrameLocks noGrp="1"/>
          </p:cNvGraphicFramePr>
          <p:nvPr/>
        </p:nvGraphicFramePr>
        <p:xfrm>
          <a:off x="1790011" y="4741546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23305F2C-C583-DD47-E56C-F48E40D20B86}"/>
              </a:ext>
            </a:extLst>
          </p:cNvPr>
          <p:cNvGraphicFramePr>
            <a:graphicFrameLocks noGrp="1"/>
          </p:cNvGraphicFramePr>
          <p:nvPr/>
        </p:nvGraphicFramePr>
        <p:xfrm>
          <a:off x="1102344" y="4741546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38412AE4-6ACD-7674-4255-9E64528008C5}"/>
              </a:ext>
            </a:extLst>
          </p:cNvPr>
          <p:cNvGraphicFramePr>
            <a:graphicFrameLocks noGrp="1"/>
          </p:cNvGraphicFramePr>
          <p:nvPr/>
        </p:nvGraphicFramePr>
        <p:xfrm>
          <a:off x="5916013" y="4741546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80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85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88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767E1FAB-7B69-130B-5C75-4D73E56B2CC3}"/>
              </a:ext>
            </a:extLst>
          </p:cNvPr>
          <p:cNvGraphicFramePr>
            <a:graphicFrameLocks noGrp="1"/>
          </p:cNvGraphicFramePr>
          <p:nvPr/>
        </p:nvGraphicFramePr>
        <p:xfrm>
          <a:off x="6603682" y="4741546"/>
          <a:ext cx="424326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4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90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96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99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Q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8" name="直线箭头连接符 64">
            <a:extLst>
              <a:ext uri="{FF2B5EF4-FFF2-40B4-BE49-F238E27FC236}">
                <a16:creationId xmlns:a16="http://schemas.microsoft.com/office/drawing/2014/main" id="{36ECFF3D-7A67-2F36-D1C6-6EDEA1E31FDE}"/>
              </a:ext>
            </a:extLst>
          </p:cNvPr>
          <p:cNvCxnSpPr/>
          <p:nvPr/>
        </p:nvCxnSpPr>
        <p:spPr>
          <a:xfrm>
            <a:off x="1526670" y="6024281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线箭头连接符 65">
            <a:extLst>
              <a:ext uri="{FF2B5EF4-FFF2-40B4-BE49-F238E27FC236}">
                <a16:creationId xmlns:a16="http://schemas.microsoft.com/office/drawing/2014/main" id="{4EE526FA-EBA6-4819-8790-9195FEB587B3}"/>
              </a:ext>
            </a:extLst>
          </p:cNvPr>
          <p:cNvCxnSpPr/>
          <p:nvPr/>
        </p:nvCxnSpPr>
        <p:spPr>
          <a:xfrm>
            <a:off x="4965005" y="6042209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直线箭头连接符 66">
            <a:extLst>
              <a:ext uri="{FF2B5EF4-FFF2-40B4-BE49-F238E27FC236}">
                <a16:creationId xmlns:a16="http://schemas.microsoft.com/office/drawing/2014/main" id="{ED501FCF-9243-C379-9D6A-D01CC0F6F94E}"/>
              </a:ext>
            </a:extLst>
          </p:cNvPr>
          <p:cNvCxnSpPr/>
          <p:nvPr/>
        </p:nvCxnSpPr>
        <p:spPr>
          <a:xfrm>
            <a:off x="4277338" y="6042209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线箭头连接符 67">
            <a:extLst>
              <a:ext uri="{FF2B5EF4-FFF2-40B4-BE49-F238E27FC236}">
                <a16:creationId xmlns:a16="http://schemas.microsoft.com/office/drawing/2014/main" id="{F5E34B28-2729-8D0A-7A66-643AC1AF392B}"/>
              </a:ext>
            </a:extLst>
          </p:cNvPr>
          <p:cNvCxnSpPr/>
          <p:nvPr/>
        </p:nvCxnSpPr>
        <p:spPr>
          <a:xfrm>
            <a:off x="3589671" y="6042209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直线箭头连接符 68">
            <a:extLst>
              <a:ext uri="{FF2B5EF4-FFF2-40B4-BE49-F238E27FC236}">
                <a16:creationId xmlns:a16="http://schemas.microsoft.com/office/drawing/2014/main" id="{FDF1A25B-4CEB-0CB5-7050-BAA64EDA31FB}"/>
              </a:ext>
            </a:extLst>
          </p:cNvPr>
          <p:cNvCxnSpPr/>
          <p:nvPr/>
        </p:nvCxnSpPr>
        <p:spPr>
          <a:xfrm>
            <a:off x="2902004" y="6042209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直线箭头连接符 69">
            <a:extLst>
              <a:ext uri="{FF2B5EF4-FFF2-40B4-BE49-F238E27FC236}">
                <a16:creationId xmlns:a16="http://schemas.microsoft.com/office/drawing/2014/main" id="{0DD11C0A-7F8F-CE30-4705-EC8E20D36639}"/>
              </a:ext>
            </a:extLst>
          </p:cNvPr>
          <p:cNvCxnSpPr/>
          <p:nvPr/>
        </p:nvCxnSpPr>
        <p:spPr>
          <a:xfrm>
            <a:off x="2214337" y="6042209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线箭头连接符 70">
            <a:extLst>
              <a:ext uri="{FF2B5EF4-FFF2-40B4-BE49-F238E27FC236}">
                <a16:creationId xmlns:a16="http://schemas.microsoft.com/office/drawing/2014/main" id="{32D37A1C-C9EF-B84A-F574-08D873B2FF67}"/>
              </a:ext>
            </a:extLst>
          </p:cNvPr>
          <p:cNvCxnSpPr/>
          <p:nvPr/>
        </p:nvCxnSpPr>
        <p:spPr>
          <a:xfrm>
            <a:off x="5652672" y="6042209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直线箭头连接符 71">
            <a:extLst>
              <a:ext uri="{FF2B5EF4-FFF2-40B4-BE49-F238E27FC236}">
                <a16:creationId xmlns:a16="http://schemas.microsoft.com/office/drawing/2014/main" id="{8E9D090F-D84A-AEB6-B57F-088F236E96AD}"/>
              </a:ext>
            </a:extLst>
          </p:cNvPr>
          <p:cNvCxnSpPr/>
          <p:nvPr/>
        </p:nvCxnSpPr>
        <p:spPr>
          <a:xfrm>
            <a:off x="6340341" y="6033243"/>
            <a:ext cx="2633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线箭头连接符 72">
            <a:extLst>
              <a:ext uri="{FF2B5EF4-FFF2-40B4-BE49-F238E27FC236}">
                <a16:creationId xmlns:a16="http://schemas.microsoft.com/office/drawing/2014/main" id="{16215EF0-21D6-887F-1BA5-4F9EDF80E20E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3972541" y="2564130"/>
            <a:ext cx="0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线箭头连接符 73">
            <a:extLst>
              <a:ext uri="{FF2B5EF4-FFF2-40B4-BE49-F238E27FC236}">
                <a16:creationId xmlns:a16="http://schemas.microsoft.com/office/drawing/2014/main" id="{64C1BADE-85B4-AA22-2CCF-AF34331F0087}"/>
              </a:ext>
            </a:extLst>
          </p:cNvPr>
          <p:cNvCxnSpPr>
            <a:stCxn id="5" idx="2"/>
            <a:endCxn id="7" idx="0"/>
          </p:cNvCxnSpPr>
          <p:nvPr/>
        </p:nvCxnSpPr>
        <p:spPr>
          <a:xfrm flipH="1">
            <a:off x="1937553" y="2564130"/>
            <a:ext cx="2034988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直线箭头连接符 74">
            <a:extLst>
              <a:ext uri="{FF2B5EF4-FFF2-40B4-BE49-F238E27FC236}">
                <a16:creationId xmlns:a16="http://schemas.microsoft.com/office/drawing/2014/main" id="{4F469112-7E92-321D-522D-D0E6553980BA}"/>
              </a:ext>
            </a:extLst>
          </p:cNvPr>
          <p:cNvCxnSpPr>
            <a:stCxn id="7" idx="2"/>
            <a:endCxn id="15" idx="0"/>
          </p:cNvCxnSpPr>
          <p:nvPr/>
        </p:nvCxnSpPr>
        <p:spPr>
          <a:xfrm flipH="1">
            <a:off x="1314507" y="4023678"/>
            <a:ext cx="623046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直线箭头连接符 75">
            <a:extLst>
              <a:ext uri="{FF2B5EF4-FFF2-40B4-BE49-F238E27FC236}">
                <a16:creationId xmlns:a16="http://schemas.microsoft.com/office/drawing/2014/main" id="{916838B9-586B-6B06-EA9E-152715EA1BCE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3972541" y="2564130"/>
            <a:ext cx="2034988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直线箭头连接符 76">
            <a:extLst>
              <a:ext uri="{FF2B5EF4-FFF2-40B4-BE49-F238E27FC236}">
                <a16:creationId xmlns:a16="http://schemas.microsoft.com/office/drawing/2014/main" id="{09EEE73D-961B-5603-1891-55804CF4E0E3}"/>
              </a:ext>
            </a:extLst>
          </p:cNvPr>
          <p:cNvCxnSpPr>
            <a:stCxn id="7" idx="2"/>
            <a:endCxn id="14" idx="0"/>
          </p:cNvCxnSpPr>
          <p:nvPr/>
        </p:nvCxnSpPr>
        <p:spPr>
          <a:xfrm>
            <a:off x="1937553" y="4023678"/>
            <a:ext cx="64621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直线箭头连接符 77">
            <a:extLst>
              <a:ext uri="{FF2B5EF4-FFF2-40B4-BE49-F238E27FC236}">
                <a16:creationId xmlns:a16="http://schemas.microsoft.com/office/drawing/2014/main" id="{2E611111-00FD-1C23-7FB2-23245BD900E0}"/>
              </a:ext>
            </a:extLst>
          </p:cNvPr>
          <p:cNvCxnSpPr>
            <a:stCxn id="7" idx="2"/>
            <a:endCxn id="13" idx="0"/>
          </p:cNvCxnSpPr>
          <p:nvPr/>
        </p:nvCxnSpPr>
        <p:spPr>
          <a:xfrm>
            <a:off x="1937553" y="4023678"/>
            <a:ext cx="752288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直线箭头连接符 78">
            <a:extLst>
              <a:ext uri="{FF2B5EF4-FFF2-40B4-BE49-F238E27FC236}">
                <a16:creationId xmlns:a16="http://schemas.microsoft.com/office/drawing/2014/main" id="{7970978D-F113-7682-C65F-767B5DF6E2BF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3972541" y="4023678"/>
            <a:ext cx="780301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直线箭头连接符 79">
            <a:extLst>
              <a:ext uri="{FF2B5EF4-FFF2-40B4-BE49-F238E27FC236}">
                <a16:creationId xmlns:a16="http://schemas.microsoft.com/office/drawing/2014/main" id="{D65C3A24-EF18-6418-E5B7-1098577463D6}"/>
              </a:ext>
            </a:extLst>
          </p:cNvPr>
          <p:cNvCxnSpPr>
            <a:stCxn id="6" idx="2"/>
            <a:endCxn id="9" idx="0"/>
          </p:cNvCxnSpPr>
          <p:nvPr/>
        </p:nvCxnSpPr>
        <p:spPr>
          <a:xfrm>
            <a:off x="3972541" y="4023678"/>
            <a:ext cx="92634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直线箭头连接符 80">
            <a:extLst>
              <a:ext uri="{FF2B5EF4-FFF2-40B4-BE49-F238E27FC236}">
                <a16:creationId xmlns:a16="http://schemas.microsoft.com/office/drawing/2014/main" id="{5EA38140-ED07-FBDE-B679-159A53EACA3D}"/>
              </a:ext>
            </a:extLst>
          </p:cNvPr>
          <p:cNvCxnSpPr>
            <a:stCxn id="6" idx="2"/>
            <a:endCxn id="11" idx="0"/>
          </p:cNvCxnSpPr>
          <p:nvPr/>
        </p:nvCxnSpPr>
        <p:spPr>
          <a:xfrm flipH="1">
            <a:off x="3377508" y="4023678"/>
            <a:ext cx="595033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直线箭头连接符 81">
            <a:extLst>
              <a:ext uri="{FF2B5EF4-FFF2-40B4-BE49-F238E27FC236}">
                <a16:creationId xmlns:a16="http://schemas.microsoft.com/office/drawing/2014/main" id="{D289ADA8-1262-FAA1-0CF1-2BA2EBDC1F02}"/>
              </a:ext>
            </a:extLst>
          </p:cNvPr>
          <p:cNvCxnSpPr>
            <a:stCxn id="8" idx="2"/>
            <a:endCxn id="17" idx="0"/>
          </p:cNvCxnSpPr>
          <p:nvPr/>
        </p:nvCxnSpPr>
        <p:spPr>
          <a:xfrm>
            <a:off x="6007529" y="4023678"/>
            <a:ext cx="808316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直线箭头连接符 82">
            <a:extLst>
              <a:ext uri="{FF2B5EF4-FFF2-40B4-BE49-F238E27FC236}">
                <a16:creationId xmlns:a16="http://schemas.microsoft.com/office/drawing/2014/main" id="{94A6473A-DA6A-5DE9-338D-5C517E306383}"/>
              </a:ext>
            </a:extLst>
          </p:cNvPr>
          <p:cNvCxnSpPr>
            <a:stCxn id="8" idx="2"/>
            <a:endCxn id="16" idx="0"/>
          </p:cNvCxnSpPr>
          <p:nvPr/>
        </p:nvCxnSpPr>
        <p:spPr>
          <a:xfrm>
            <a:off x="6007529" y="4023678"/>
            <a:ext cx="120647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直线箭头连接符 83">
            <a:extLst>
              <a:ext uri="{FF2B5EF4-FFF2-40B4-BE49-F238E27FC236}">
                <a16:creationId xmlns:a16="http://schemas.microsoft.com/office/drawing/2014/main" id="{C1EE30E5-5128-428F-A2D6-91EAF78742C5}"/>
              </a:ext>
            </a:extLst>
          </p:cNvPr>
          <p:cNvCxnSpPr>
            <a:stCxn id="8" idx="2"/>
            <a:endCxn id="12" idx="0"/>
          </p:cNvCxnSpPr>
          <p:nvPr/>
        </p:nvCxnSpPr>
        <p:spPr>
          <a:xfrm flipH="1">
            <a:off x="5440509" y="4023678"/>
            <a:ext cx="567020" cy="7178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FD9E71A3-E858-220D-F074-30AF6B6147DA}"/>
              </a:ext>
            </a:extLst>
          </p:cNvPr>
          <p:cNvSpPr txBox="1"/>
          <p:nvPr/>
        </p:nvSpPr>
        <p:spPr>
          <a:xfrm>
            <a:off x="1315072" y="2024546"/>
            <a:ext cx="758541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DATA</a:t>
            </a:r>
            <a:endParaRPr kumimoji="1" lang="zh-CN" altLang="en-US" dirty="0"/>
          </a:p>
        </p:txBody>
      </p:sp>
      <p:cxnSp>
        <p:nvCxnSpPr>
          <p:cNvPr id="39" name="肘形连接符 85">
            <a:extLst>
              <a:ext uri="{FF2B5EF4-FFF2-40B4-BE49-F238E27FC236}">
                <a16:creationId xmlns:a16="http://schemas.microsoft.com/office/drawing/2014/main" id="{EFE30B50-91CE-5214-EBE0-3CB3E3168BB5}"/>
              </a:ext>
            </a:extLst>
          </p:cNvPr>
          <p:cNvCxnSpPr/>
          <p:nvPr/>
        </p:nvCxnSpPr>
        <p:spPr>
          <a:xfrm rot="10800000" flipV="1">
            <a:off x="1102344" y="2218172"/>
            <a:ext cx="212728" cy="3802936"/>
          </a:xfrm>
          <a:prstGeom prst="bentConnector3">
            <a:avLst>
              <a:gd name="adj1" fmla="val 20746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2156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11E96C-A621-BB89-4351-66BBEE047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何时需要分库分表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F0435E-F854-7655-4966-057E3BE14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B+</a:t>
            </a:r>
            <a:r>
              <a:rPr lang="zh-CN" altLang="en-US" dirty="0"/>
              <a:t>树第二层</a:t>
            </a:r>
            <a:r>
              <a:rPr lang="en-US" altLang="zh-CN" dirty="0"/>
              <a:t>1.4M</a:t>
            </a:r>
            <a:r>
              <a:rPr lang="zh-CN" altLang="en-US" dirty="0"/>
              <a:t>条数据，如果索引是</a:t>
            </a:r>
            <a:r>
              <a:rPr lang="en-US" altLang="zh-CN" dirty="0"/>
              <a:t>int64</a:t>
            </a:r>
            <a:r>
              <a:rPr lang="zh-CN" altLang="en-US" dirty="0"/>
              <a:t>类型，则至少需要</a:t>
            </a:r>
            <a:r>
              <a:rPr lang="en-US" altLang="zh-CN" dirty="0"/>
              <a:t>1.4M*8*2</a:t>
            </a:r>
            <a:r>
              <a:rPr lang="zh-CN" altLang="en-US" dirty="0"/>
              <a:t>字节的内存</a:t>
            </a:r>
            <a:r>
              <a:rPr lang="en-US" altLang="zh-CN" dirty="0"/>
              <a:t>(</a:t>
            </a:r>
            <a:r>
              <a:rPr lang="zh-CN" altLang="en-US" dirty="0"/>
              <a:t>约</a:t>
            </a:r>
            <a:r>
              <a:rPr lang="en-US" altLang="zh-CN" dirty="0"/>
              <a:t>22M)</a:t>
            </a:r>
            <a:r>
              <a:rPr lang="zh-CN" altLang="en-US" dirty="0"/>
              <a:t>。如果索引类型是</a:t>
            </a:r>
            <a:r>
              <a:rPr lang="en-US" altLang="zh-CN" dirty="0"/>
              <a:t>char</a:t>
            </a:r>
            <a:r>
              <a:rPr lang="zh-CN" altLang="en-US" dirty="0"/>
              <a:t>则需要更多内存。索引类型是</a:t>
            </a:r>
            <a:r>
              <a:rPr lang="en-US" altLang="zh-CN" dirty="0"/>
              <a:t>varchar</a:t>
            </a:r>
            <a:r>
              <a:rPr lang="zh-CN" altLang="en-US" dirty="0"/>
              <a:t>不便于二分查找。</a:t>
            </a:r>
            <a:endParaRPr lang="en-US" altLang="zh-CN" dirty="0"/>
          </a:p>
          <a:p>
            <a:r>
              <a:rPr lang="zh-CN" altLang="en-US" dirty="0"/>
              <a:t>对于主键索引，整行数据和主键一起存在磁盘上。</a:t>
            </a:r>
            <a:r>
              <a:rPr lang="en-US" altLang="zh-CN" dirty="0"/>
              <a:t>B+</a:t>
            </a:r>
            <a:r>
              <a:rPr lang="zh-CN" altLang="en-US" dirty="0"/>
              <a:t>树第三层</a:t>
            </a:r>
            <a:r>
              <a:rPr lang="en-US" altLang="zh-CN" dirty="0"/>
              <a:t>1.7G</a:t>
            </a:r>
            <a:r>
              <a:rPr lang="zh-CN" altLang="en-US" dirty="0"/>
              <a:t>条数据，如果</a:t>
            </a:r>
            <a:r>
              <a:rPr lang="en-US" altLang="zh-CN" dirty="0" err="1"/>
              <a:t>Mysql</a:t>
            </a:r>
            <a:r>
              <a:rPr lang="zh-CN" altLang="en-US" dirty="0"/>
              <a:t>一行的数据量较大，则磁盘占用会很多，磁盘</a:t>
            </a:r>
            <a:r>
              <a:rPr lang="en-US" altLang="zh-CN" dirty="0"/>
              <a:t>IO</a:t>
            </a:r>
            <a:r>
              <a:rPr lang="zh-CN" altLang="en-US" dirty="0"/>
              <a:t>可能会成为性能瓶颈。</a:t>
            </a:r>
            <a:endParaRPr lang="en-US" altLang="zh-CN" dirty="0"/>
          </a:p>
          <a:p>
            <a:r>
              <a:rPr lang="zh-CN" altLang="en-US" dirty="0"/>
              <a:t>如果读写速度不是很慢，不要分表！实践中行数低于</a:t>
            </a:r>
            <a:r>
              <a:rPr lang="en-US" altLang="zh-CN" dirty="0"/>
              <a:t>1</a:t>
            </a:r>
            <a:r>
              <a:rPr lang="zh-CN" altLang="en-US" dirty="0"/>
              <a:t>千万不需要考虑分表！</a:t>
            </a:r>
            <a:endParaRPr lang="en-US" altLang="zh-CN" dirty="0"/>
          </a:p>
          <a:p>
            <a:r>
              <a:rPr lang="zh-CN" altLang="en-US" dirty="0"/>
              <a:t>分库之后，不同的库可以部署在不同的物理机上；分表把一个</a:t>
            </a:r>
            <a:r>
              <a:rPr lang="en-US" altLang="zh-CN" dirty="0"/>
              <a:t>B+</a:t>
            </a:r>
            <a:r>
              <a:rPr lang="zh-CN" altLang="en-US" dirty="0"/>
              <a:t>树拆成两个</a:t>
            </a:r>
            <a:r>
              <a:rPr lang="en-US" altLang="zh-CN" dirty="0"/>
              <a:t>B+</a:t>
            </a:r>
            <a:r>
              <a:rPr lang="zh-CN" altLang="en-US"/>
              <a:t>树，内存开销会降低。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4679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A4B0CC-1BFA-7ED8-E087-E2CFE7139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如何分表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ADB5AA0-9495-0355-8A7A-E0CE5C48CB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垂直切分</a:t>
            </a:r>
          </a:p>
        </p:txBody>
      </p:sp>
      <p:graphicFrame>
        <p:nvGraphicFramePr>
          <p:cNvPr id="7" name="内容占位符 6">
            <a:extLst>
              <a:ext uri="{FF2B5EF4-FFF2-40B4-BE49-F238E27FC236}">
                <a16:creationId xmlns:a16="http://schemas.microsoft.com/office/drawing/2014/main" id="{5383D5C6-AF01-0A23-B37A-BEDF99121DD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59872044"/>
              </p:ext>
            </p:extLst>
          </p:nvPr>
        </p:nvGraphicFramePr>
        <p:xfrm>
          <a:off x="1174930" y="2476341"/>
          <a:ext cx="4303195" cy="3702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0639">
                  <a:extLst>
                    <a:ext uri="{9D8B030D-6E8A-4147-A177-3AD203B41FA5}">
                      <a16:colId xmlns:a16="http://schemas.microsoft.com/office/drawing/2014/main" val="1790728493"/>
                    </a:ext>
                  </a:extLst>
                </a:gridCol>
                <a:gridCol w="860639">
                  <a:extLst>
                    <a:ext uri="{9D8B030D-6E8A-4147-A177-3AD203B41FA5}">
                      <a16:colId xmlns:a16="http://schemas.microsoft.com/office/drawing/2014/main" val="982679342"/>
                    </a:ext>
                  </a:extLst>
                </a:gridCol>
                <a:gridCol w="860639">
                  <a:extLst>
                    <a:ext uri="{9D8B030D-6E8A-4147-A177-3AD203B41FA5}">
                      <a16:colId xmlns:a16="http://schemas.microsoft.com/office/drawing/2014/main" val="4175995914"/>
                    </a:ext>
                  </a:extLst>
                </a:gridCol>
                <a:gridCol w="860639">
                  <a:extLst>
                    <a:ext uri="{9D8B030D-6E8A-4147-A177-3AD203B41FA5}">
                      <a16:colId xmlns:a16="http://schemas.microsoft.com/office/drawing/2014/main" val="3510390234"/>
                    </a:ext>
                  </a:extLst>
                </a:gridCol>
                <a:gridCol w="860639">
                  <a:extLst>
                    <a:ext uri="{9D8B030D-6E8A-4147-A177-3AD203B41FA5}">
                      <a16:colId xmlns:a16="http://schemas.microsoft.com/office/drawing/2014/main" val="3657254485"/>
                    </a:ext>
                  </a:extLst>
                </a:gridCol>
              </a:tblGrid>
              <a:tr h="37029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name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city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score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243344"/>
                  </a:ext>
                </a:extLst>
              </a:tr>
            </a:tbl>
          </a:graphicData>
        </a:graphic>
      </p:graphicFrame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455020A-C7D8-6616-2F68-97521D0362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CN" altLang="en-US" dirty="0"/>
              <a:t>水平切分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6A3C12C-9AEA-6429-1EA6-CB886FE98E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787"/>
            <a:ext cx="5183188" cy="468624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按</a:t>
            </a:r>
            <a:r>
              <a:rPr lang="en-US" altLang="zh-CN" dirty="0"/>
              <a:t>id</a:t>
            </a:r>
            <a:r>
              <a:rPr lang="zh-CN" altLang="en-US" dirty="0"/>
              <a:t>水平切分</a:t>
            </a:r>
          </a:p>
        </p:txBody>
      </p:sp>
      <p:graphicFrame>
        <p:nvGraphicFramePr>
          <p:cNvPr id="8" name="内容占位符 6">
            <a:extLst>
              <a:ext uri="{FF2B5EF4-FFF2-40B4-BE49-F238E27FC236}">
                <a16:creationId xmlns:a16="http://schemas.microsoft.com/office/drawing/2014/main" id="{B528EAE6-3048-CD49-A87E-BDADCB816F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2041410"/>
              </p:ext>
            </p:extLst>
          </p:nvPr>
        </p:nvGraphicFramePr>
        <p:xfrm>
          <a:off x="1174929" y="3733469"/>
          <a:ext cx="4303195" cy="3702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0639">
                  <a:extLst>
                    <a:ext uri="{9D8B030D-6E8A-4147-A177-3AD203B41FA5}">
                      <a16:colId xmlns:a16="http://schemas.microsoft.com/office/drawing/2014/main" val="1790728493"/>
                    </a:ext>
                  </a:extLst>
                </a:gridCol>
                <a:gridCol w="860639">
                  <a:extLst>
                    <a:ext uri="{9D8B030D-6E8A-4147-A177-3AD203B41FA5}">
                      <a16:colId xmlns:a16="http://schemas.microsoft.com/office/drawing/2014/main" val="982679342"/>
                    </a:ext>
                  </a:extLst>
                </a:gridCol>
                <a:gridCol w="860639">
                  <a:extLst>
                    <a:ext uri="{9D8B030D-6E8A-4147-A177-3AD203B41FA5}">
                      <a16:colId xmlns:a16="http://schemas.microsoft.com/office/drawing/2014/main" val="4175995914"/>
                    </a:ext>
                  </a:extLst>
                </a:gridCol>
                <a:gridCol w="860639">
                  <a:extLst>
                    <a:ext uri="{9D8B030D-6E8A-4147-A177-3AD203B41FA5}">
                      <a16:colId xmlns:a16="http://schemas.microsoft.com/office/drawing/2014/main" val="3510390234"/>
                    </a:ext>
                  </a:extLst>
                </a:gridCol>
                <a:gridCol w="860639">
                  <a:extLst>
                    <a:ext uri="{9D8B030D-6E8A-4147-A177-3AD203B41FA5}">
                      <a16:colId xmlns:a16="http://schemas.microsoft.com/office/drawing/2014/main" val="3657254485"/>
                    </a:ext>
                  </a:extLst>
                </a:gridCol>
              </a:tblGrid>
              <a:tr h="37029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sex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birthd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ip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role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243344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5A9CBD28-3843-CDBA-E27E-0D3B8D5FE8E4}"/>
              </a:ext>
            </a:extLst>
          </p:cNvPr>
          <p:cNvSpPr txBox="1"/>
          <p:nvPr/>
        </p:nvSpPr>
        <p:spPr>
          <a:xfrm>
            <a:off x="2764513" y="2939865"/>
            <a:ext cx="1255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tb_user_1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13D2ED-DE0B-AC82-D60E-198FC9390494}"/>
              </a:ext>
            </a:extLst>
          </p:cNvPr>
          <p:cNvSpPr txBox="1"/>
          <p:nvPr/>
        </p:nvSpPr>
        <p:spPr>
          <a:xfrm>
            <a:off x="2764513" y="4240638"/>
            <a:ext cx="1255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tb_user_2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1742042-204C-3ED4-E19C-C6A2E2550E15}"/>
              </a:ext>
            </a:extLst>
          </p:cNvPr>
          <p:cNvSpPr txBox="1"/>
          <p:nvPr/>
        </p:nvSpPr>
        <p:spPr>
          <a:xfrm>
            <a:off x="836612" y="4956793"/>
            <a:ext cx="4976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好处：每个表对应的的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B+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树会变少（分摊索引）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坏处：每个表都要查，需要联表；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where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条件包含多个时不好处理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8AB76A4-B444-388A-9522-F7DA5077B4B1}"/>
              </a:ext>
            </a:extLst>
          </p:cNvPr>
          <p:cNvSpPr/>
          <p:nvPr/>
        </p:nvSpPr>
        <p:spPr>
          <a:xfrm>
            <a:off x="6351149" y="2888690"/>
            <a:ext cx="1352981" cy="4716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1--100</a:t>
            </a:r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4E14D4A-3163-6FD6-C4A7-FDEAD238A90A}"/>
              </a:ext>
            </a:extLst>
          </p:cNvPr>
          <p:cNvSpPr/>
          <p:nvPr/>
        </p:nvSpPr>
        <p:spPr>
          <a:xfrm>
            <a:off x="8176778" y="2888690"/>
            <a:ext cx="1352981" cy="4716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101--200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E370AB8-20E2-D117-503A-07D4C794288B}"/>
              </a:ext>
            </a:extLst>
          </p:cNvPr>
          <p:cNvSpPr/>
          <p:nvPr/>
        </p:nvSpPr>
        <p:spPr>
          <a:xfrm>
            <a:off x="10002407" y="2888690"/>
            <a:ext cx="1352981" cy="4716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201--300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F4AC37F-2404-DF68-4CA3-8B67C802BA4E}"/>
              </a:ext>
            </a:extLst>
          </p:cNvPr>
          <p:cNvSpPr txBox="1"/>
          <p:nvPr/>
        </p:nvSpPr>
        <p:spPr>
          <a:xfrm>
            <a:off x="6399903" y="3420209"/>
            <a:ext cx="1255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tb_user_1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300E49C-B46B-17DB-D5DF-2120A9301254}"/>
              </a:ext>
            </a:extLst>
          </p:cNvPr>
          <p:cNvSpPr txBox="1"/>
          <p:nvPr/>
        </p:nvSpPr>
        <p:spPr>
          <a:xfrm>
            <a:off x="8225532" y="3420209"/>
            <a:ext cx="1255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tb_user_2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FCA0CF8-F44F-FDFB-CEF0-9114011908E9}"/>
              </a:ext>
            </a:extLst>
          </p:cNvPr>
          <p:cNvSpPr txBox="1"/>
          <p:nvPr/>
        </p:nvSpPr>
        <p:spPr>
          <a:xfrm>
            <a:off x="10051161" y="3420209"/>
            <a:ext cx="1255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tb_user_3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0D69E06-BB2C-E6C8-5A9F-B685A557E5C0}"/>
              </a:ext>
            </a:extLst>
          </p:cNvPr>
          <p:cNvSpPr txBox="1"/>
          <p:nvPr/>
        </p:nvSpPr>
        <p:spPr>
          <a:xfrm>
            <a:off x="6172199" y="3849378"/>
            <a:ext cx="52929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好处：范围查询简单、高效，一般只需要查一张表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坏处：读写负载不均；要求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id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是递增数字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C0D3DBF-E9D8-6A43-3D9D-685162DECC2C}"/>
              </a:ext>
            </a:extLst>
          </p:cNvPr>
          <p:cNvSpPr txBox="1"/>
          <p:nvPr/>
        </p:nvSpPr>
        <p:spPr>
          <a:xfrm>
            <a:off x="6507342" y="5295859"/>
            <a:ext cx="1255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tb_user_1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D3E0A01-DFB9-13D0-5726-27BA31955092}"/>
              </a:ext>
            </a:extLst>
          </p:cNvPr>
          <p:cNvSpPr txBox="1"/>
          <p:nvPr/>
        </p:nvSpPr>
        <p:spPr>
          <a:xfrm>
            <a:off x="8332971" y="5295859"/>
            <a:ext cx="1255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tb_user_2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F22DCF5-F962-5B5C-917B-95245F4C467D}"/>
              </a:ext>
            </a:extLst>
          </p:cNvPr>
          <p:cNvSpPr txBox="1"/>
          <p:nvPr/>
        </p:nvSpPr>
        <p:spPr>
          <a:xfrm>
            <a:off x="10158600" y="5295859"/>
            <a:ext cx="1255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tb_user_3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8058520-6174-BD6C-6626-DE737F745072}"/>
              </a:ext>
            </a:extLst>
          </p:cNvPr>
          <p:cNvSpPr txBox="1"/>
          <p:nvPr/>
        </p:nvSpPr>
        <p:spPr>
          <a:xfrm>
            <a:off x="8241945" y="4495709"/>
            <a:ext cx="1392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hash(id)%3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66DBF1A-656D-F26A-E54E-5F6762D21CD0}"/>
              </a:ext>
            </a:extLst>
          </p:cNvPr>
          <p:cNvCxnSpPr>
            <a:stCxn id="22" idx="2"/>
            <a:endCxn id="19" idx="0"/>
          </p:cNvCxnSpPr>
          <p:nvPr/>
        </p:nvCxnSpPr>
        <p:spPr>
          <a:xfrm flipH="1">
            <a:off x="7135078" y="4865041"/>
            <a:ext cx="1802908" cy="4308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A2C08C86-DE29-01E7-9BCF-6DDFDA1B5E08}"/>
              </a:ext>
            </a:extLst>
          </p:cNvPr>
          <p:cNvCxnSpPr>
            <a:cxnSpLocks/>
            <a:stCxn id="22" idx="2"/>
            <a:endCxn id="20" idx="0"/>
          </p:cNvCxnSpPr>
          <p:nvPr/>
        </p:nvCxnSpPr>
        <p:spPr>
          <a:xfrm>
            <a:off x="8937986" y="4865041"/>
            <a:ext cx="22721" cy="4308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40AA8B5E-531A-0576-CE3D-BBBF4AF32B05}"/>
              </a:ext>
            </a:extLst>
          </p:cNvPr>
          <p:cNvCxnSpPr>
            <a:cxnSpLocks/>
            <a:stCxn id="22" idx="2"/>
            <a:endCxn id="21" idx="0"/>
          </p:cNvCxnSpPr>
          <p:nvPr/>
        </p:nvCxnSpPr>
        <p:spPr>
          <a:xfrm>
            <a:off x="8937986" y="4865041"/>
            <a:ext cx="1848350" cy="4308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49434C8D-79BA-C292-7204-66DE9182CCF0}"/>
              </a:ext>
            </a:extLst>
          </p:cNvPr>
          <p:cNvSpPr txBox="1"/>
          <p:nvPr/>
        </p:nvSpPr>
        <p:spPr>
          <a:xfrm>
            <a:off x="6172198" y="5726676"/>
            <a:ext cx="52929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好处：负载均匀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坏处：范围查询需要每张表都查，再合并</a:t>
            </a:r>
          </a:p>
        </p:txBody>
      </p:sp>
    </p:spTree>
    <p:extLst>
      <p:ext uri="{BB962C8B-B14F-4D97-AF65-F5344CB8AC3E}">
        <p14:creationId xmlns:p14="http://schemas.microsoft.com/office/powerpoint/2010/main" val="1077487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677571-791B-7E7E-1FBF-CE41468A8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分表带来的难题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A486B3-831B-BABB-B438-CB93B0665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各个表的</a:t>
            </a:r>
            <a:r>
              <a:rPr lang="en-US" altLang="zh-CN" dirty="0"/>
              <a:t>ID</a:t>
            </a:r>
            <a:r>
              <a:rPr lang="zh-CN" altLang="en-US" dirty="0"/>
              <a:t>不能重复。使用自增</a:t>
            </a:r>
            <a:r>
              <a:rPr lang="en-US" altLang="zh-CN" dirty="0"/>
              <a:t>id</a:t>
            </a:r>
            <a:r>
              <a:rPr lang="zh-CN" altLang="en-US" dirty="0"/>
              <a:t>，约定好各表的起始</a:t>
            </a:r>
            <a:r>
              <a:rPr lang="en-US" altLang="zh-CN" dirty="0"/>
              <a:t>id</a:t>
            </a:r>
            <a:r>
              <a:rPr lang="zh-CN" altLang="en-US" dirty="0"/>
              <a:t>；</a:t>
            </a:r>
            <a:r>
              <a:rPr lang="en-US" altLang="zh-CN" dirty="0" err="1"/>
              <a:t>uuid</a:t>
            </a:r>
            <a:r>
              <a:rPr lang="zh-CN" altLang="en-US" dirty="0"/>
              <a:t>可以保证分布式</a:t>
            </a:r>
            <a:r>
              <a:rPr lang="en-US" altLang="zh-CN" dirty="0"/>
              <a:t>id</a:t>
            </a:r>
            <a:r>
              <a:rPr lang="zh-CN" altLang="en-US" dirty="0"/>
              <a:t>唯一，但</a:t>
            </a:r>
            <a:r>
              <a:rPr lang="en-US" altLang="zh-CN" dirty="0"/>
              <a:t>id</a:t>
            </a:r>
            <a:r>
              <a:rPr lang="zh-CN" altLang="en-US" dirty="0"/>
              <a:t>是乱序的；</a:t>
            </a:r>
            <a:r>
              <a:rPr lang="en-US" altLang="zh-CN" dirty="0" err="1"/>
              <a:t>xid</a:t>
            </a:r>
            <a:r>
              <a:rPr lang="zh-CN" altLang="en-US" dirty="0"/>
              <a:t>和</a:t>
            </a:r>
            <a:r>
              <a:rPr lang="en-US" altLang="zh-CN" dirty="0"/>
              <a:t>snowflake</a:t>
            </a:r>
            <a:r>
              <a:rPr lang="zh-CN" altLang="en-US" dirty="0"/>
              <a:t>既保证分布式唯一，又可排序。</a:t>
            </a:r>
            <a:endParaRPr lang="en-US" altLang="zh-CN" dirty="0"/>
          </a:p>
          <a:p>
            <a:r>
              <a:rPr lang="en-US" altLang="zh-CN" dirty="0"/>
              <a:t>select * from tb where age&gt;80 </a:t>
            </a:r>
            <a:r>
              <a:rPr lang="en-US" altLang="zh-CN" dirty="0">
                <a:solidFill>
                  <a:srgbClr val="F76212"/>
                </a:solidFill>
              </a:rPr>
              <a:t>order by </a:t>
            </a:r>
            <a:r>
              <a:rPr lang="en-US" altLang="zh-CN" dirty="0"/>
              <a:t>score  </a:t>
            </a:r>
            <a:r>
              <a:rPr lang="zh-CN" altLang="en-US" dirty="0"/>
              <a:t>各表结果合并后再执行</a:t>
            </a:r>
            <a:r>
              <a:rPr lang="en-US" altLang="zh-CN" dirty="0"/>
              <a:t>order by</a:t>
            </a:r>
            <a:r>
              <a:rPr lang="zh-CN" altLang="en-US" dirty="0"/>
              <a:t>；或者各表先分头排序，最后再归并排序</a:t>
            </a:r>
            <a:endParaRPr lang="en-US" altLang="zh-CN" dirty="0"/>
          </a:p>
          <a:p>
            <a:r>
              <a:rPr lang="en-US" altLang="zh-CN" dirty="0"/>
              <a:t>select * from tb where age&gt;80 </a:t>
            </a:r>
            <a:r>
              <a:rPr lang="en-US" altLang="zh-CN" dirty="0">
                <a:solidFill>
                  <a:srgbClr val="F76212"/>
                </a:solidFill>
              </a:rPr>
              <a:t>order by </a:t>
            </a:r>
            <a:r>
              <a:rPr lang="en-US" altLang="zh-CN" dirty="0"/>
              <a:t>score </a:t>
            </a:r>
            <a:r>
              <a:rPr lang="en-US" altLang="zh-CN" dirty="0">
                <a:solidFill>
                  <a:srgbClr val="F76212"/>
                </a:solidFill>
              </a:rPr>
              <a:t>limit</a:t>
            </a:r>
            <a:r>
              <a:rPr lang="en-US" altLang="zh-CN" dirty="0"/>
              <a:t> 200,10  </a:t>
            </a:r>
            <a:r>
              <a:rPr lang="zh-CN" altLang="en-US" dirty="0"/>
              <a:t>各表分别执行</a:t>
            </a:r>
            <a:r>
              <a:rPr lang="en-US" altLang="zh-CN" dirty="0"/>
              <a:t>order by score limit 210</a:t>
            </a:r>
            <a:r>
              <a:rPr lang="zh-CN" altLang="en-US" dirty="0"/>
              <a:t>，合并再执行</a:t>
            </a:r>
            <a:r>
              <a:rPr lang="en-US" altLang="zh-CN" dirty="0"/>
              <a:t>order by score limit 200,10</a:t>
            </a:r>
            <a:r>
              <a:rPr lang="zh-CN" altLang="en-US" dirty="0"/>
              <a:t>。如果把</a:t>
            </a:r>
            <a:r>
              <a:rPr lang="en-US" altLang="zh-CN" dirty="0"/>
              <a:t>200</a:t>
            </a:r>
            <a:r>
              <a:rPr lang="zh-CN" altLang="en-US" dirty="0"/>
              <a:t>改成</a:t>
            </a:r>
            <a:r>
              <a:rPr lang="en-US" altLang="zh-CN" dirty="0"/>
              <a:t>2000000</a:t>
            </a:r>
            <a:r>
              <a:rPr lang="zh-CN" altLang="en-US" dirty="0"/>
              <a:t>呢？</a:t>
            </a:r>
            <a:r>
              <a:rPr lang="en-US" altLang="zh-CN" dirty="0"/>
              <a:t>IO</a:t>
            </a:r>
            <a:r>
              <a:rPr lang="zh-CN" altLang="en-US" dirty="0"/>
              <a:t>开销很大</a:t>
            </a:r>
            <a:endParaRPr lang="en-US" altLang="zh-CN" dirty="0"/>
          </a:p>
          <a:p>
            <a:r>
              <a:rPr lang="zh-CN" altLang="en-US" dirty="0"/>
              <a:t>事务。单表时直接用</a:t>
            </a:r>
            <a:r>
              <a:rPr lang="en-US" altLang="zh-CN" dirty="0" err="1"/>
              <a:t>mysql</a:t>
            </a:r>
            <a:r>
              <a:rPr lang="zh-CN" altLang="en-US" dirty="0"/>
              <a:t>自带的</a:t>
            </a:r>
            <a:r>
              <a:rPr lang="en-US" altLang="zh-CN" dirty="0"/>
              <a:t>transaction</a:t>
            </a:r>
            <a:r>
              <a:rPr lang="zh-CN" altLang="en-US" dirty="0"/>
              <a:t>解决，多表时得用分布式事务。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0672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大乔乔教育.potx" id="{CD6EAD01-9E8B-4F0F-9118-843CE81DD9DC}" vid="{64412112-2D00-4787-9447-9624AE910DF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3454</TotalTime>
  <Words>4821</Words>
  <Application>Microsoft Office PowerPoint</Application>
  <PresentationFormat>宽屏</PresentationFormat>
  <Paragraphs>543</Paragraphs>
  <Slides>45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53" baseType="lpstr">
      <vt:lpstr>Arial</vt:lpstr>
      <vt:lpstr>Consolas</vt:lpstr>
      <vt:lpstr>思源黑体 CN Normal</vt:lpstr>
      <vt:lpstr>思源黑体 CN Medium</vt:lpstr>
      <vt:lpstr>思源黑体 CN</vt:lpstr>
      <vt:lpstr>等线</vt:lpstr>
      <vt:lpstr>Helvetica Neue</vt:lpstr>
      <vt:lpstr>Office 主题​​</vt:lpstr>
      <vt:lpstr>数据库</vt:lpstr>
      <vt:lpstr>MySQL性能调优</vt:lpstr>
      <vt:lpstr>实战建议</vt:lpstr>
      <vt:lpstr>null</vt:lpstr>
      <vt:lpstr>规避慢查询</vt:lpstr>
      <vt:lpstr>B+树</vt:lpstr>
      <vt:lpstr>何时需要分库分表</vt:lpstr>
      <vt:lpstr>如何分表</vt:lpstr>
      <vt:lpstr>分表带来的难题</vt:lpstr>
      <vt:lpstr>索引</vt:lpstr>
      <vt:lpstr>覆盖索引</vt:lpstr>
      <vt:lpstr>覆盖索引</vt:lpstr>
      <vt:lpstr>SQL注入攻击</vt:lpstr>
      <vt:lpstr>SQL注入攻击</vt:lpstr>
      <vt:lpstr>SQL注入攻击</vt:lpstr>
      <vt:lpstr>Stmt</vt:lpstr>
      <vt:lpstr>SQL预编译</vt:lpstr>
      <vt:lpstr>分页查询</vt:lpstr>
      <vt:lpstr>事务</vt:lpstr>
      <vt:lpstr>ORM核心技术—反射</vt:lpstr>
      <vt:lpstr>反射</vt:lpstr>
      <vt:lpstr>使用反射的例子</vt:lpstr>
      <vt:lpstr>反射的弊端</vt:lpstr>
      <vt:lpstr>反射的基础数据类型</vt:lpstr>
      <vt:lpstr>反射的基础数据类型</vt:lpstr>
      <vt:lpstr>获取Field信息</vt:lpstr>
      <vt:lpstr>ORM实现原理</vt:lpstr>
      <vt:lpstr>Redis</vt:lpstr>
      <vt:lpstr>Redis简介</vt:lpstr>
      <vt:lpstr>发布/订阅模式</vt:lpstr>
      <vt:lpstr>分布式锁</vt:lpstr>
      <vt:lpstr>内存淘汰机制</vt:lpstr>
      <vt:lpstr>常见应用场景</vt:lpstr>
      <vt:lpstr>Mongo</vt:lpstr>
      <vt:lpstr>Mongo简介</vt:lpstr>
      <vt:lpstr>Mongo语法</vt:lpstr>
      <vt:lpstr>Mongo客户端</vt:lpstr>
      <vt:lpstr>连接db</vt:lpstr>
      <vt:lpstr>查询mongo</vt:lpstr>
      <vt:lpstr>ClickHouse</vt:lpstr>
      <vt:lpstr>ClickHouse简介</vt:lpstr>
      <vt:lpstr>Windows上安装ClickHouse</vt:lpstr>
      <vt:lpstr>ClickHouse语法</vt:lpstr>
      <vt:lpstr>ClickHouse语法</vt:lpstr>
      <vt:lpstr>基于ClickHouse+Grafana生成业务报表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微服务</dc:title>
  <dc:creator>张 朝阳</dc:creator>
  <cp:lastModifiedBy>乔乔 大</cp:lastModifiedBy>
  <cp:revision>61</cp:revision>
  <dcterms:created xsi:type="dcterms:W3CDTF">2023-06-26T09:04:33Z</dcterms:created>
  <dcterms:modified xsi:type="dcterms:W3CDTF">2024-10-22T09:35:33Z</dcterms:modified>
</cp:coreProperties>
</file>

<file path=docProps/thumbnail.jpeg>
</file>